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wdp" ContentType="image/vnd.ms-photo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364" r:id="rId3"/>
    <p:sldId id="365" r:id="rId4"/>
    <p:sldId id="366" r:id="rId5"/>
    <p:sldId id="398" r:id="rId6"/>
    <p:sldId id="367" r:id="rId7"/>
    <p:sldId id="368" r:id="rId8"/>
    <p:sldId id="369" r:id="rId9"/>
    <p:sldId id="370" r:id="rId10"/>
    <p:sldId id="371" r:id="rId11"/>
    <p:sldId id="372" r:id="rId12"/>
    <p:sldId id="373" r:id="rId13"/>
    <p:sldId id="374" r:id="rId14"/>
    <p:sldId id="375" r:id="rId15"/>
    <p:sldId id="376" r:id="rId16"/>
    <p:sldId id="377" r:id="rId17"/>
    <p:sldId id="378" r:id="rId18"/>
    <p:sldId id="379" r:id="rId19"/>
    <p:sldId id="380" r:id="rId20"/>
    <p:sldId id="381" r:id="rId21"/>
    <p:sldId id="382" r:id="rId22"/>
    <p:sldId id="383" r:id="rId23"/>
    <p:sldId id="384" r:id="rId24"/>
    <p:sldId id="385" r:id="rId25"/>
    <p:sldId id="386" r:id="rId26"/>
    <p:sldId id="387" r:id="rId27"/>
    <p:sldId id="388" r:id="rId28"/>
    <p:sldId id="389" r:id="rId29"/>
    <p:sldId id="390" r:id="rId30"/>
    <p:sldId id="391" r:id="rId31"/>
    <p:sldId id="392" r:id="rId32"/>
    <p:sldId id="393" r:id="rId33"/>
    <p:sldId id="394" r:id="rId34"/>
    <p:sldId id="399" r:id="rId35"/>
    <p:sldId id="395" r:id="rId36"/>
    <p:sldId id="396" r:id="rId37"/>
    <p:sldId id="397" r:id="rId38"/>
  </p:sldIdLst>
  <p:sldSz cx="9144000" cy="5143500" type="screen16x9"/>
  <p:notesSz cx="6858000" cy="9144000"/>
  <p:embeddedFontLst>
    <p:embeddedFont>
      <p:font typeface="华文楷体" panose="02010600040101010101" charset="-122"/>
      <p:regular r:id="rId44"/>
    </p:embeddedFont>
    <p:embeddedFont>
      <p:font typeface="Calibri" panose="020F0502020204030204" charset="0"/>
      <p:regular r:id="rId45"/>
      <p:bold r:id="rId46"/>
      <p:italic r:id="rId47"/>
      <p:boldItalic r:id="rId48"/>
    </p:embeddedFont>
    <p:embeddedFont>
      <p:font typeface="张海山锐谐体2.0-授权联系：Samtype@QQ.com" panose="02000000000000000000" pitchFamily="2" charset="-122"/>
      <p:regular r:id="rId49"/>
    </p:embeddedFont>
    <p:embeddedFont>
      <p:font typeface="Segoe UI Semilight" panose="020B0402040204020203" pitchFamily="34" charset="0"/>
      <p:regular r:id="rId50"/>
      <p:italic r:id="rId51"/>
    </p:embeddedFont>
    <p:embeddedFont>
      <p:font typeface="Meiryo UI" panose="020B0604030504040204" pitchFamily="34" charset="-128"/>
      <p:regular r:id="rId52"/>
    </p:embeddedFont>
    <p:embeddedFont>
      <p:font typeface="MElle HK Light" panose="020B0604020202020204" pitchFamily="2" charset="-120"/>
      <p:regular r:id="rId53"/>
    </p:embeddedFont>
    <p:embeddedFont>
      <p:font typeface="方正粗谭黑简体" panose="02000000000000000000" pitchFamily="2" charset="-122"/>
      <p:regular r:id="rId5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4751"/>
    <a:srgbClr val="F82B7D"/>
    <a:srgbClr val="351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774" y="84"/>
      </p:cViewPr>
      <p:guideLst>
        <p:guide orient="horz" pos="1618"/>
        <p:guide pos="293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4" Type="http://schemas.openxmlformats.org/officeDocument/2006/relationships/font" Target="fonts/font11.fntdata"/><Relationship Id="rId53" Type="http://schemas.openxmlformats.org/officeDocument/2006/relationships/font" Target="fonts/font10.fntdata"/><Relationship Id="rId52" Type="http://schemas.openxmlformats.org/officeDocument/2006/relationships/font" Target="fonts/font9.fntdata"/><Relationship Id="rId51" Type="http://schemas.openxmlformats.org/officeDocument/2006/relationships/font" Target="fonts/font8.fntdata"/><Relationship Id="rId50" Type="http://schemas.openxmlformats.org/officeDocument/2006/relationships/font" Target="fonts/font7.fntdata"/><Relationship Id="rId5" Type="http://schemas.openxmlformats.org/officeDocument/2006/relationships/slide" Target="slides/slide3.xml"/><Relationship Id="rId49" Type="http://schemas.openxmlformats.org/officeDocument/2006/relationships/font" Target="fonts/font6.fntdata"/><Relationship Id="rId48" Type="http://schemas.openxmlformats.org/officeDocument/2006/relationships/font" Target="fonts/font5.fntdata"/><Relationship Id="rId47" Type="http://schemas.openxmlformats.org/officeDocument/2006/relationships/font" Target="fonts/font4.fntdata"/><Relationship Id="rId46" Type="http://schemas.openxmlformats.org/officeDocument/2006/relationships/font" Target="fonts/font3.fntdata"/><Relationship Id="rId45" Type="http://schemas.openxmlformats.org/officeDocument/2006/relationships/font" Target="fonts/font2.fntdata"/><Relationship Id="rId44" Type="http://schemas.openxmlformats.org/officeDocument/2006/relationships/font" Target="fonts/font1.fntdata"/><Relationship Id="rId43" Type="http://schemas.openxmlformats.org/officeDocument/2006/relationships/tableStyles" Target="tableStyles.xml"/><Relationship Id="rId42" Type="http://schemas.openxmlformats.org/officeDocument/2006/relationships/viewProps" Target="viewProps.xml"/><Relationship Id="rId41" Type="http://schemas.openxmlformats.org/officeDocument/2006/relationships/presProps" Target="presProps.xml"/><Relationship Id="rId4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39" Type="http://schemas.openxmlformats.org/officeDocument/2006/relationships/notesMaster" Target="notesMasters/notesMaster1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image" Target="../media/image26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image" Target="../media/image2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B9B795-A1A1-4740-9D3A-979090A420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A1413-EFE1-4E5E-9B96-BDD0AB3E359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8.png>
</file>

<file path=ppt/media/image3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0AA6EC-D08D-45F5-8F0D-D0BB980FFD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02206-C2DE-44CB-965D-718740AB89C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0990"/>
          </a:xfrm>
          <a:prstGeom prst="rect">
            <a:avLst/>
          </a:prstGeom>
        </p:spPr>
      </p:pic>
      <p:sp>
        <p:nvSpPr>
          <p:cNvPr id="7" name="圆角矩形 6"/>
          <p:cNvSpPr/>
          <p:nvPr userDrawn="1"/>
        </p:nvSpPr>
        <p:spPr>
          <a:xfrm>
            <a:off x="245409" y="322730"/>
            <a:ext cx="8653182" cy="4498041"/>
          </a:xfrm>
          <a:prstGeom prst="roundRect">
            <a:avLst>
              <a:gd name="adj" fmla="val 3438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7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8.png"/><Relationship Id="rId2" Type="http://schemas.microsoft.com/office/2007/relationships/hdphoto" Target="../media/hdphoto1.wdp"/><Relationship Id="rId1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9.png"/><Relationship Id="rId2" Type="http://schemas.microsoft.com/office/2007/relationships/hdphoto" Target="../media/hdphoto1.wdp"/><Relationship Id="rId1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3.png"/><Relationship Id="rId2" Type="http://schemas.microsoft.com/office/2007/relationships/hdphoto" Target="../media/hdphoto1.wdp"/><Relationship Id="rId1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5.emf"/><Relationship Id="rId1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.v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27.emf"/><Relationship Id="rId3" Type="http://schemas.openxmlformats.org/officeDocument/2006/relationships/oleObject" Target="../embeddings/oleObject3.bin"/><Relationship Id="rId2" Type="http://schemas.openxmlformats.org/officeDocument/2006/relationships/image" Target="../media/image26.emf"/><Relationship Id="rId1" Type="http://schemas.openxmlformats.org/officeDocument/2006/relationships/oleObject" Target="../embeddings/oleObject2.bin"/></Relationships>
</file>

<file path=ppt/slides/_rels/slide31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3.v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30.emf"/><Relationship Id="rId4" Type="http://schemas.openxmlformats.org/officeDocument/2006/relationships/oleObject" Target="../embeddings/oleObject5.bin"/><Relationship Id="rId3" Type="http://schemas.openxmlformats.org/officeDocument/2006/relationships/image" Target="../media/image29.emf"/><Relationship Id="rId2" Type="http://schemas.openxmlformats.org/officeDocument/2006/relationships/oleObject" Target="../embeddings/oleObject4.bin"/><Relationship Id="rId1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64029" y="787513"/>
            <a:ext cx="7815943" cy="1097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 smtClean="0">
                <a:solidFill>
                  <a:schemeClr val="bg1"/>
                </a:solidFill>
                <a:latin typeface="张海山锐谐体2.0-授权联系：Samtype@QQ.com" panose="02000000000000000000" pitchFamily="2" charset="-122"/>
                <a:ea typeface="张海山锐谐体2.0-授权联系：Samtype@QQ.com" panose="02000000000000000000" pitchFamily="2" charset="-122"/>
              </a:rPr>
              <a:t>   </a:t>
            </a:r>
            <a:r>
              <a:rPr lang="zh-CN" altLang="en-US" sz="6600" b="1" dirty="0" smtClean="0">
                <a:solidFill>
                  <a:schemeClr val="bg1"/>
                </a:solidFill>
                <a:latin typeface="张海山锐谐体2.0-授权联系：Samtype@QQ.com" panose="02000000000000000000" pitchFamily="2" charset="-122"/>
                <a:ea typeface="张海山锐谐体2.0-授权联系：Samtype@QQ.com" panose="02000000000000000000" pitchFamily="2" charset="-122"/>
              </a:rPr>
              <a:t>糊涂神手账软件</a:t>
            </a:r>
            <a:endParaRPr lang="zh-CN" altLang="en-US" sz="6600" b="1" dirty="0" smtClean="0">
              <a:solidFill>
                <a:schemeClr val="bg1"/>
              </a:solidFill>
              <a:latin typeface="张海山锐谐体2.0-授权联系：Samtype@QQ.com" panose="02000000000000000000" pitchFamily="2" charset="-122"/>
              <a:ea typeface="张海山锐谐体2.0-授权联系：Samtype@QQ.com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43544" y="3232627"/>
            <a:ext cx="7565572" cy="748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algn="ctr"/>
            <a:r>
              <a:rPr lang="en-US" sz="2100" dirty="0"/>
              <a:t>14</a:t>
            </a:r>
            <a:r>
              <a:rPr lang="zh-CN" altLang="en-US" sz="2100" dirty="0"/>
              <a:t>组  赖凌昕</a:t>
            </a:r>
            <a:endParaRPr lang="zh-CN" altLang="en-US" sz="2100" dirty="0"/>
          </a:p>
          <a:p>
            <a:pPr algn="ctr"/>
            <a:r>
              <a:rPr lang="zh-CN" altLang="en-US" sz="2100" dirty="0"/>
              <a:t>         田雪莹</a:t>
            </a:r>
            <a:endParaRPr lang="zh-CN" altLang="en-US" sz="2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 hidden="1"/>
          <p:cNvSpPr/>
          <p:nvPr/>
        </p:nvSpPr>
        <p:spPr>
          <a:xfrm>
            <a:off x="0" y="1415845"/>
            <a:ext cx="9144000" cy="5143500"/>
          </a:xfrm>
          <a:prstGeom prst="roundRect">
            <a:avLst>
              <a:gd name="adj" fmla="val 3438"/>
            </a:avLst>
          </a:prstGeom>
          <a:solidFill>
            <a:srgbClr val="05063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5" name="矩形 14"/>
          <p:cNvSpPr/>
          <p:nvPr/>
        </p:nvSpPr>
        <p:spPr>
          <a:xfrm>
            <a:off x="319088" y="1905476"/>
            <a:ext cx="1869758" cy="13258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行为分析：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序列图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86308" y="472228"/>
            <a:ext cx="944880" cy="3314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功能分析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17" name="直角三角形 16"/>
          <p:cNvSpPr/>
          <p:nvPr/>
        </p:nvSpPr>
        <p:spPr>
          <a:xfrm rot="4705673">
            <a:off x="504594" y="542452"/>
            <a:ext cx="168653" cy="16865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18" name="直角三角形 17"/>
          <p:cNvSpPr/>
          <p:nvPr/>
        </p:nvSpPr>
        <p:spPr>
          <a:xfrm rot="11041849">
            <a:off x="520486" y="508673"/>
            <a:ext cx="136869" cy="136869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3" name="图片 2" descr="~K5N[_AG[()GBKXPA]~7QW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84108" y="466249"/>
            <a:ext cx="5038249" cy="42100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4347" y="3237335"/>
            <a:ext cx="1390650" cy="33147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新建账目成功 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 hidden="1"/>
          <p:cNvSpPr/>
          <p:nvPr/>
        </p:nvSpPr>
        <p:spPr>
          <a:xfrm>
            <a:off x="0" y="1415845"/>
            <a:ext cx="9144000" cy="5143500"/>
          </a:xfrm>
          <a:prstGeom prst="roundRect">
            <a:avLst>
              <a:gd name="adj" fmla="val 3438"/>
            </a:avLst>
          </a:prstGeom>
          <a:solidFill>
            <a:srgbClr val="05063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5" name="矩形 14"/>
          <p:cNvSpPr/>
          <p:nvPr/>
        </p:nvSpPr>
        <p:spPr>
          <a:xfrm>
            <a:off x="194786" y="1894046"/>
            <a:ext cx="1869758" cy="91440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行为分析：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活动图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86308" y="472228"/>
            <a:ext cx="944880" cy="3314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功能分析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17" name="直角三角形 16"/>
          <p:cNvSpPr/>
          <p:nvPr/>
        </p:nvSpPr>
        <p:spPr>
          <a:xfrm rot="4705673">
            <a:off x="504594" y="542452"/>
            <a:ext cx="168653" cy="16865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18" name="直角三角形 17"/>
          <p:cNvSpPr/>
          <p:nvPr/>
        </p:nvSpPr>
        <p:spPr>
          <a:xfrm rot="11041849">
            <a:off x="520486" y="508673"/>
            <a:ext cx="136869" cy="136869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657232" y="3237335"/>
            <a:ext cx="944880" cy="33147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日记板块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pic>
        <p:nvPicPr>
          <p:cNvPr id="2" name="图片 1" descr="ON`EGGI[1K@9}TBB2{Q5ST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9761" y="781050"/>
            <a:ext cx="6826091" cy="37385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 hidden="1"/>
          <p:cNvSpPr/>
          <p:nvPr/>
        </p:nvSpPr>
        <p:spPr>
          <a:xfrm>
            <a:off x="0" y="1415845"/>
            <a:ext cx="9144000" cy="5143500"/>
          </a:xfrm>
          <a:prstGeom prst="roundRect">
            <a:avLst>
              <a:gd name="adj" fmla="val 3438"/>
            </a:avLst>
          </a:prstGeom>
          <a:solidFill>
            <a:srgbClr val="05063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5" name="矩形 14"/>
          <p:cNvSpPr/>
          <p:nvPr/>
        </p:nvSpPr>
        <p:spPr>
          <a:xfrm>
            <a:off x="194786" y="1894046"/>
            <a:ext cx="1869758" cy="91440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行为分析：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活动图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86308" y="472228"/>
            <a:ext cx="944880" cy="3314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功能分析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17" name="直角三角形 16"/>
          <p:cNvSpPr/>
          <p:nvPr/>
        </p:nvSpPr>
        <p:spPr>
          <a:xfrm rot="4705673">
            <a:off x="504594" y="542452"/>
            <a:ext cx="168653" cy="16865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18" name="直角三角形 17"/>
          <p:cNvSpPr/>
          <p:nvPr/>
        </p:nvSpPr>
        <p:spPr>
          <a:xfrm rot="11041849">
            <a:off x="520486" y="508673"/>
            <a:ext cx="136869" cy="136869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657232" y="3237335"/>
            <a:ext cx="944880" cy="33147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涂鸦板块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pic>
        <p:nvPicPr>
          <p:cNvPr id="3" name="图片 2" descr="J0}48A$`KMT3Z4EPTP`Y%7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4978" y="1309211"/>
            <a:ext cx="7018496" cy="31694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 hidden="1"/>
          <p:cNvSpPr/>
          <p:nvPr/>
        </p:nvSpPr>
        <p:spPr>
          <a:xfrm>
            <a:off x="0" y="1415845"/>
            <a:ext cx="9144000" cy="5143500"/>
          </a:xfrm>
          <a:prstGeom prst="roundRect">
            <a:avLst>
              <a:gd name="adj" fmla="val 3438"/>
            </a:avLst>
          </a:prstGeom>
          <a:solidFill>
            <a:srgbClr val="05063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5" name="矩形 14"/>
          <p:cNvSpPr/>
          <p:nvPr/>
        </p:nvSpPr>
        <p:spPr>
          <a:xfrm>
            <a:off x="194786" y="1894046"/>
            <a:ext cx="1869758" cy="91440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行为分析：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活动图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86308" y="472228"/>
            <a:ext cx="944880" cy="3314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功能分析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17" name="直角三角形 16"/>
          <p:cNvSpPr/>
          <p:nvPr/>
        </p:nvSpPr>
        <p:spPr>
          <a:xfrm rot="4705673">
            <a:off x="504594" y="542452"/>
            <a:ext cx="168653" cy="16865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18" name="直角三角形 17"/>
          <p:cNvSpPr/>
          <p:nvPr/>
        </p:nvSpPr>
        <p:spPr>
          <a:xfrm rot="11041849">
            <a:off x="520486" y="508673"/>
            <a:ext cx="136869" cy="136869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657232" y="3237335"/>
            <a:ext cx="944880" cy="33147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账本板块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pic>
        <p:nvPicPr>
          <p:cNvPr id="2" name="图片 1" descr="K(Z6$N3(3)L2{E]6ONA`)O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8331" y="781050"/>
            <a:ext cx="6953726" cy="35823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03124" y="1035607"/>
            <a:ext cx="2686431" cy="3072287"/>
            <a:chOff x="2097740" y="1026947"/>
            <a:chExt cx="3581908" cy="4096383"/>
          </a:xfrm>
        </p:grpSpPr>
        <p:sp>
          <p:nvSpPr>
            <p:cNvPr id="3" name="等腰三角形 2"/>
            <p:cNvSpPr/>
            <p:nvPr/>
          </p:nvSpPr>
          <p:spPr>
            <a:xfrm>
              <a:off x="2097740" y="1026947"/>
              <a:ext cx="3581908" cy="3087853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" name="等腰三角形 3"/>
            <p:cNvSpPr/>
            <p:nvPr/>
          </p:nvSpPr>
          <p:spPr>
            <a:xfrm flipV="1">
              <a:off x="2097740" y="2035477"/>
              <a:ext cx="3581908" cy="3087853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051911" y="2126572"/>
            <a:ext cx="1527921" cy="77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500" smtClean="0">
                <a:solidFill>
                  <a:schemeClr val="bg1">
                    <a:alpha val="88000"/>
                  </a:schemeClr>
                </a:solidFill>
                <a:latin typeface="MElle HK Light" panose="020B0604020202020204" pitchFamily="2" charset="-120"/>
                <a:ea typeface="MElle HK Light" panose="020B0604020202020204" pitchFamily="2" charset="-120"/>
              </a:rPr>
              <a:t>two</a:t>
            </a:r>
            <a:endParaRPr lang="zh-CN" altLang="en-US" sz="4500">
              <a:solidFill>
                <a:schemeClr val="bg1">
                  <a:alpha val="88000"/>
                </a:schemeClr>
              </a:solidFill>
              <a:latin typeface="MElle HK Light" panose="020B0604020202020204" pitchFamily="2" charset="-120"/>
              <a:ea typeface="MElle HK Light" panose="020B0604020202020204" pitchFamily="2" charset="-12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80421" y="2211860"/>
            <a:ext cx="4716780" cy="777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0" spc="600">
                <a:solidFill>
                  <a:schemeClr val="bg1">
                    <a:lumMod val="95000"/>
                  </a:schemeClr>
                </a:solidFill>
              </a:rPr>
              <a:t>需求规格说明书</a:t>
            </a:r>
            <a:endParaRPr lang="zh-CN" altLang="en-US" sz="4500" spc="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燕尾形 7"/>
          <p:cNvSpPr/>
          <p:nvPr/>
        </p:nvSpPr>
        <p:spPr>
          <a:xfrm>
            <a:off x="2147014" y="1562215"/>
            <a:ext cx="1685925" cy="1371600"/>
          </a:xfrm>
          <a:prstGeom prst="chevron">
            <a:avLst>
              <a:gd name="adj" fmla="val 30791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sp>
        <p:nvSpPr>
          <p:cNvPr id="14" name="燕尾形 13"/>
          <p:cNvSpPr/>
          <p:nvPr/>
        </p:nvSpPr>
        <p:spPr>
          <a:xfrm>
            <a:off x="3833018" y="1562215"/>
            <a:ext cx="1685925" cy="1371600"/>
          </a:xfrm>
          <a:prstGeom prst="chevron">
            <a:avLst>
              <a:gd name="adj" fmla="val 30791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sp>
        <p:nvSpPr>
          <p:cNvPr id="22" name="燕尾形 21"/>
          <p:cNvSpPr/>
          <p:nvPr/>
        </p:nvSpPr>
        <p:spPr>
          <a:xfrm>
            <a:off x="5589983" y="1562215"/>
            <a:ext cx="1685925" cy="1371600"/>
          </a:xfrm>
          <a:prstGeom prst="chevron">
            <a:avLst>
              <a:gd name="adj" fmla="val 30791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899153" y="1892105"/>
            <a:ext cx="359779" cy="526998"/>
            <a:chOff x="7362826" y="2633663"/>
            <a:chExt cx="338138" cy="495299"/>
          </a:xfrm>
          <a:solidFill>
            <a:schemeClr val="bg1"/>
          </a:solidFill>
        </p:grpSpPr>
        <p:sp>
          <p:nvSpPr>
            <p:cNvPr id="33" name="Freeform 206"/>
            <p:cNvSpPr/>
            <p:nvPr/>
          </p:nvSpPr>
          <p:spPr bwMode="auto">
            <a:xfrm>
              <a:off x="7362826" y="2667000"/>
              <a:ext cx="260350" cy="338137"/>
            </a:xfrm>
            <a:custGeom>
              <a:avLst/>
              <a:gdLst>
                <a:gd name="T0" fmla="*/ 23 w 23"/>
                <a:gd name="T1" fmla="*/ 28 h 30"/>
                <a:gd name="T2" fmla="*/ 23 w 23"/>
                <a:gd name="T3" fmla="*/ 28 h 30"/>
                <a:gd name="T4" fmla="*/ 14 w 23"/>
                <a:gd name="T5" fmla="*/ 26 h 30"/>
                <a:gd name="T6" fmla="*/ 2 w 23"/>
                <a:gd name="T7" fmla="*/ 9 h 30"/>
                <a:gd name="T8" fmla="*/ 3 w 23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0">
                  <a:moveTo>
                    <a:pt x="23" y="28"/>
                  </a:moveTo>
                  <a:cubicBezTo>
                    <a:pt x="23" y="28"/>
                    <a:pt x="23" y="28"/>
                    <a:pt x="23" y="28"/>
                  </a:cubicBezTo>
                  <a:cubicBezTo>
                    <a:pt x="20" y="30"/>
                    <a:pt x="16" y="29"/>
                    <a:pt x="14" y="26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3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4" name="Freeform 207"/>
            <p:cNvSpPr/>
            <p:nvPr/>
          </p:nvSpPr>
          <p:spPr bwMode="auto">
            <a:xfrm>
              <a:off x="7408863" y="2633663"/>
              <a:ext cx="112713" cy="123825"/>
            </a:xfrm>
            <a:custGeom>
              <a:avLst/>
              <a:gdLst>
                <a:gd name="T0" fmla="*/ 9 w 10"/>
                <a:gd name="T1" fmla="*/ 6 h 11"/>
                <a:gd name="T2" fmla="*/ 8 w 10"/>
                <a:gd name="T3" fmla="*/ 9 h 11"/>
                <a:gd name="T4" fmla="*/ 7 w 10"/>
                <a:gd name="T5" fmla="*/ 10 h 11"/>
                <a:gd name="T6" fmla="*/ 5 w 10"/>
                <a:gd name="T7" fmla="*/ 9 h 11"/>
                <a:gd name="T8" fmla="*/ 1 w 10"/>
                <a:gd name="T9" fmla="*/ 4 h 11"/>
                <a:gd name="T10" fmla="*/ 1 w 10"/>
                <a:gd name="T11" fmla="*/ 2 h 11"/>
                <a:gd name="T12" fmla="*/ 3 w 10"/>
                <a:gd name="T13" fmla="*/ 1 h 11"/>
                <a:gd name="T14" fmla="*/ 5 w 10"/>
                <a:gd name="T15" fmla="*/ 1 h 11"/>
                <a:gd name="T16" fmla="*/ 9 w 10"/>
                <a:gd name="T17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9" y="6"/>
                  </a:moveTo>
                  <a:cubicBezTo>
                    <a:pt x="10" y="7"/>
                    <a:pt x="9" y="9"/>
                    <a:pt x="8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1"/>
                    <a:pt x="5" y="10"/>
                    <a:pt x="5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1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5" y="1"/>
                    <a:pt x="5" y="1"/>
                  </a:cubicBezTo>
                  <a:lnTo>
                    <a:pt x="9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5" name="Freeform 208"/>
            <p:cNvSpPr/>
            <p:nvPr/>
          </p:nvSpPr>
          <p:spPr bwMode="auto">
            <a:xfrm>
              <a:off x="7566026" y="2847975"/>
              <a:ext cx="101600" cy="123825"/>
            </a:xfrm>
            <a:custGeom>
              <a:avLst/>
              <a:gdLst>
                <a:gd name="T0" fmla="*/ 9 w 9"/>
                <a:gd name="T1" fmla="*/ 7 h 11"/>
                <a:gd name="T2" fmla="*/ 8 w 9"/>
                <a:gd name="T3" fmla="*/ 9 h 11"/>
                <a:gd name="T4" fmla="*/ 7 w 9"/>
                <a:gd name="T5" fmla="*/ 10 h 11"/>
                <a:gd name="T6" fmla="*/ 4 w 9"/>
                <a:gd name="T7" fmla="*/ 10 h 11"/>
                <a:gd name="T8" fmla="*/ 1 w 9"/>
                <a:gd name="T9" fmla="*/ 5 h 11"/>
                <a:gd name="T10" fmla="*/ 1 w 9"/>
                <a:gd name="T11" fmla="*/ 2 h 11"/>
                <a:gd name="T12" fmla="*/ 2 w 9"/>
                <a:gd name="T13" fmla="*/ 1 h 11"/>
                <a:gd name="T14" fmla="*/ 5 w 9"/>
                <a:gd name="T15" fmla="*/ 2 h 11"/>
                <a:gd name="T16" fmla="*/ 9 w 9"/>
                <a:gd name="T1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1">
                  <a:moveTo>
                    <a:pt x="9" y="7"/>
                  </a:moveTo>
                  <a:cubicBezTo>
                    <a:pt x="9" y="7"/>
                    <a:pt x="9" y="9"/>
                    <a:pt x="8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1"/>
                    <a:pt x="5" y="11"/>
                    <a:pt x="4" y="10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1"/>
                    <a:pt x="5" y="2"/>
                  </a:cubicBezTo>
                  <a:lnTo>
                    <a:pt x="9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6" name="Freeform 209"/>
            <p:cNvSpPr/>
            <p:nvPr/>
          </p:nvSpPr>
          <p:spPr bwMode="auto">
            <a:xfrm>
              <a:off x="7362826" y="2994025"/>
              <a:ext cx="338138" cy="134937"/>
            </a:xfrm>
            <a:custGeom>
              <a:avLst/>
              <a:gdLst>
                <a:gd name="T0" fmla="*/ 23 w 30"/>
                <a:gd name="T1" fmla="*/ 12 h 12"/>
                <a:gd name="T2" fmla="*/ 17 w 30"/>
                <a:gd name="T3" fmla="*/ 10 h 12"/>
                <a:gd name="T4" fmla="*/ 15 w 30"/>
                <a:gd name="T5" fmla="*/ 6 h 12"/>
                <a:gd name="T6" fmla="*/ 15 w 30"/>
                <a:gd name="T7" fmla="*/ 6 h 12"/>
                <a:gd name="T8" fmla="*/ 13 w 30"/>
                <a:gd name="T9" fmla="*/ 3 h 12"/>
                <a:gd name="T10" fmla="*/ 8 w 30"/>
                <a:gd name="T11" fmla="*/ 2 h 12"/>
                <a:gd name="T12" fmla="*/ 8 w 30"/>
                <a:gd name="T13" fmla="*/ 2 h 12"/>
                <a:gd name="T14" fmla="*/ 4 w 30"/>
                <a:gd name="T15" fmla="*/ 3 h 12"/>
                <a:gd name="T16" fmla="*/ 2 w 30"/>
                <a:gd name="T17" fmla="*/ 6 h 12"/>
                <a:gd name="T18" fmla="*/ 2 w 30"/>
                <a:gd name="T19" fmla="*/ 6 h 12"/>
                <a:gd name="T20" fmla="*/ 1 w 30"/>
                <a:gd name="T21" fmla="*/ 7 h 12"/>
                <a:gd name="T22" fmla="*/ 0 w 30"/>
                <a:gd name="T23" fmla="*/ 6 h 12"/>
                <a:gd name="T24" fmla="*/ 0 w 30"/>
                <a:gd name="T25" fmla="*/ 6 h 12"/>
                <a:gd name="T26" fmla="*/ 3 w 30"/>
                <a:gd name="T27" fmla="*/ 2 h 12"/>
                <a:gd name="T28" fmla="*/ 8 w 30"/>
                <a:gd name="T29" fmla="*/ 0 h 12"/>
                <a:gd name="T30" fmla="*/ 8 w 30"/>
                <a:gd name="T31" fmla="*/ 0 h 12"/>
                <a:gd name="T32" fmla="*/ 14 w 30"/>
                <a:gd name="T33" fmla="*/ 2 h 12"/>
                <a:gd name="T34" fmla="*/ 16 w 30"/>
                <a:gd name="T35" fmla="*/ 6 h 12"/>
                <a:gd name="T36" fmla="*/ 16 w 30"/>
                <a:gd name="T37" fmla="*/ 6 h 12"/>
                <a:gd name="T38" fmla="*/ 18 w 30"/>
                <a:gd name="T39" fmla="*/ 9 h 12"/>
                <a:gd name="T40" fmla="*/ 23 w 30"/>
                <a:gd name="T41" fmla="*/ 10 h 12"/>
                <a:gd name="T42" fmla="*/ 23 w 30"/>
                <a:gd name="T43" fmla="*/ 10 h 12"/>
                <a:gd name="T44" fmla="*/ 23 w 30"/>
                <a:gd name="T45" fmla="*/ 10 h 12"/>
                <a:gd name="T46" fmla="*/ 27 w 30"/>
                <a:gd name="T47" fmla="*/ 9 h 12"/>
                <a:gd name="T48" fmla="*/ 27 w 30"/>
                <a:gd name="T49" fmla="*/ 9 h 12"/>
                <a:gd name="T50" fmla="*/ 29 w 30"/>
                <a:gd name="T51" fmla="*/ 6 h 12"/>
                <a:gd name="T52" fmla="*/ 29 w 30"/>
                <a:gd name="T53" fmla="*/ 6 h 12"/>
                <a:gd name="T54" fmla="*/ 29 w 30"/>
                <a:gd name="T55" fmla="*/ 6 h 12"/>
                <a:gd name="T56" fmla="*/ 27 w 30"/>
                <a:gd name="T57" fmla="*/ 3 h 12"/>
                <a:gd name="T58" fmla="*/ 22 w 30"/>
                <a:gd name="T59" fmla="*/ 1 h 12"/>
                <a:gd name="T60" fmla="*/ 22 w 30"/>
                <a:gd name="T61" fmla="*/ 1 h 12"/>
                <a:gd name="T62" fmla="*/ 22 w 30"/>
                <a:gd name="T63" fmla="*/ 0 h 12"/>
                <a:gd name="T64" fmla="*/ 28 w 30"/>
                <a:gd name="T65" fmla="*/ 2 h 12"/>
                <a:gd name="T66" fmla="*/ 30 w 30"/>
                <a:gd name="T67" fmla="*/ 6 h 12"/>
                <a:gd name="T68" fmla="*/ 30 w 30"/>
                <a:gd name="T69" fmla="*/ 6 h 12"/>
                <a:gd name="T70" fmla="*/ 28 w 30"/>
                <a:gd name="T71" fmla="*/ 10 h 12"/>
                <a:gd name="T72" fmla="*/ 28 w 30"/>
                <a:gd name="T73" fmla="*/ 10 h 12"/>
                <a:gd name="T74" fmla="*/ 23 w 30"/>
                <a:gd name="T7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" h="12">
                  <a:moveTo>
                    <a:pt x="23" y="12"/>
                  </a:moveTo>
                  <a:cubicBezTo>
                    <a:pt x="21" y="12"/>
                    <a:pt x="19" y="11"/>
                    <a:pt x="17" y="10"/>
                  </a:cubicBezTo>
                  <a:cubicBezTo>
                    <a:pt x="16" y="9"/>
                    <a:pt x="15" y="8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4" y="4"/>
                    <a:pt x="13" y="3"/>
                  </a:cubicBezTo>
                  <a:cubicBezTo>
                    <a:pt x="12" y="2"/>
                    <a:pt x="10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2"/>
                    <a:pt x="5" y="2"/>
                    <a:pt x="4" y="3"/>
                  </a:cubicBezTo>
                  <a:cubicBezTo>
                    <a:pt x="2" y="4"/>
                    <a:pt x="2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7"/>
                    <a:pt x="1" y="7"/>
                  </a:cubicBezTo>
                  <a:cubicBezTo>
                    <a:pt x="1" y="7"/>
                    <a:pt x="0" y="7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3"/>
                    <a:pt x="3" y="2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4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7" y="8"/>
                    <a:pt x="18" y="9"/>
                  </a:cubicBezTo>
                  <a:cubicBezTo>
                    <a:pt x="19" y="10"/>
                    <a:pt x="21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5" y="10"/>
                    <a:pt x="26" y="10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8"/>
                    <a:pt x="29" y="7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8" y="4"/>
                    <a:pt x="27" y="3"/>
                  </a:cubicBezTo>
                  <a:cubicBezTo>
                    <a:pt x="26" y="2"/>
                    <a:pt x="24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7" y="1"/>
                    <a:pt x="28" y="2"/>
                  </a:cubicBezTo>
                  <a:cubicBezTo>
                    <a:pt x="29" y="3"/>
                    <a:pt x="30" y="4"/>
                    <a:pt x="30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8"/>
                    <a:pt x="30" y="9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7" y="11"/>
                    <a:pt x="25" y="12"/>
                    <a:pt x="2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5930273" y="3090136"/>
            <a:ext cx="1219200" cy="297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50" b="1" dirty="0">
                <a:solidFill>
                  <a:schemeClr val="bg1"/>
                </a:solidFill>
              </a:rPr>
              <a:t>软件质量属性</a:t>
            </a:r>
            <a:endParaRPr lang="zh-CN" altLang="en-US" sz="1350" b="1" dirty="0">
              <a:solidFill>
                <a:schemeClr val="bg1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353160" y="3090136"/>
            <a:ext cx="873760" cy="297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50" b="1" dirty="0" smtClean="0">
                <a:solidFill>
                  <a:schemeClr val="bg1"/>
                </a:solidFill>
              </a:rPr>
              <a:t>数据描述</a:t>
            </a:r>
            <a:endParaRPr lang="zh-CN" altLang="en-US" sz="1350" b="1" dirty="0" smtClean="0">
              <a:solidFill>
                <a:schemeClr val="bg1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145288" y="3090136"/>
            <a:ext cx="873760" cy="2971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50" b="1" dirty="0">
                <a:solidFill>
                  <a:schemeClr val="bg1"/>
                </a:solidFill>
              </a:rPr>
              <a:t>功能需求</a:t>
            </a:r>
            <a:endParaRPr lang="zh-CN" altLang="en-US" sz="1350" b="1" dirty="0">
              <a:solidFill>
                <a:schemeClr val="bg1"/>
              </a:solidFill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6255728" y="2036127"/>
            <a:ext cx="509302" cy="415420"/>
            <a:chOff x="1563256" y="1711324"/>
            <a:chExt cx="344488" cy="280987"/>
          </a:xfrm>
          <a:solidFill>
            <a:schemeClr val="bg1"/>
          </a:solidFill>
        </p:grpSpPr>
        <p:sp>
          <p:nvSpPr>
            <p:cNvPr id="43" name="Freeform 29"/>
            <p:cNvSpPr>
              <a:spLocks noEditPoints="1"/>
            </p:cNvSpPr>
            <p:nvPr/>
          </p:nvSpPr>
          <p:spPr bwMode="auto">
            <a:xfrm>
              <a:off x="1718831" y="1858962"/>
              <a:ext cx="33338" cy="41275"/>
            </a:xfrm>
            <a:custGeom>
              <a:avLst/>
              <a:gdLst>
                <a:gd name="T0" fmla="*/ 14 w 14"/>
                <a:gd name="T1" fmla="*/ 10 h 17"/>
                <a:gd name="T2" fmla="*/ 14 w 14"/>
                <a:gd name="T3" fmla="*/ 7 h 17"/>
                <a:gd name="T4" fmla="*/ 7 w 14"/>
                <a:gd name="T5" fmla="*/ 0 h 17"/>
                <a:gd name="T6" fmla="*/ 0 w 14"/>
                <a:gd name="T7" fmla="*/ 7 h 17"/>
                <a:gd name="T8" fmla="*/ 0 w 14"/>
                <a:gd name="T9" fmla="*/ 10 h 17"/>
                <a:gd name="T10" fmla="*/ 7 w 14"/>
                <a:gd name="T11" fmla="*/ 17 h 17"/>
                <a:gd name="T12" fmla="*/ 14 w 14"/>
                <a:gd name="T13" fmla="*/ 10 h 17"/>
                <a:gd name="T14" fmla="*/ 14 w 14"/>
                <a:gd name="T15" fmla="*/ 10 h 17"/>
                <a:gd name="T16" fmla="*/ 14 w 14"/>
                <a:gd name="T17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7">
                  <a:moveTo>
                    <a:pt x="14" y="10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4"/>
                    <a:pt x="3" y="17"/>
                    <a:pt x="7" y="17"/>
                  </a:cubicBezTo>
                  <a:cubicBezTo>
                    <a:pt x="11" y="17"/>
                    <a:pt x="14" y="14"/>
                    <a:pt x="14" y="10"/>
                  </a:cubicBezTo>
                  <a:close/>
                  <a:moveTo>
                    <a:pt x="14" y="10"/>
                  </a:moveTo>
                  <a:cubicBezTo>
                    <a:pt x="14" y="10"/>
                    <a:pt x="14" y="10"/>
                    <a:pt x="14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4" name="Freeform 30"/>
            <p:cNvSpPr>
              <a:spLocks noEditPoints="1"/>
            </p:cNvSpPr>
            <p:nvPr/>
          </p:nvSpPr>
          <p:spPr bwMode="auto">
            <a:xfrm>
              <a:off x="1571193" y="1889124"/>
              <a:ext cx="328613" cy="103187"/>
            </a:xfrm>
            <a:custGeom>
              <a:avLst/>
              <a:gdLst>
                <a:gd name="T0" fmla="*/ 79 w 134"/>
                <a:gd name="T1" fmla="*/ 2 h 42"/>
                <a:gd name="T2" fmla="*/ 67 w 134"/>
                <a:gd name="T3" fmla="*/ 10 h 42"/>
                <a:gd name="T4" fmla="*/ 55 w 134"/>
                <a:gd name="T5" fmla="*/ 2 h 42"/>
                <a:gd name="T6" fmla="*/ 8 w 134"/>
                <a:gd name="T7" fmla="*/ 2 h 42"/>
                <a:gd name="T8" fmla="*/ 0 w 134"/>
                <a:gd name="T9" fmla="*/ 0 h 42"/>
                <a:gd name="T10" fmla="*/ 0 w 134"/>
                <a:gd name="T11" fmla="*/ 31 h 42"/>
                <a:gd name="T12" fmla="*/ 11 w 134"/>
                <a:gd name="T13" fmla="*/ 42 h 42"/>
                <a:gd name="T14" fmla="*/ 123 w 134"/>
                <a:gd name="T15" fmla="*/ 42 h 42"/>
                <a:gd name="T16" fmla="*/ 134 w 134"/>
                <a:gd name="T17" fmla="*/ 31 h 42"/>
                <a:gd name="T18" fmla="*/ 134 w 134"/>
                <a:gd name="T19" fmla="*/ 0 h 42"/>
                <a:gd name="T20" fmla="*/ 126 w 134"/>
                <a:gd name="T21" fmla="*/ 2 h 42"/>
                <a:gd name="T22" fmla="*/ 79 w 134"/>
                <a:gd name="T23" fmla="*/ 2 h 42"/>
                <a:gd name="T24" fmla="*/ 79 w 134"/>
                <a:gd name="T25" fmla="*/ 2 h 42"/>
                <a:gd name="T26" fmla="*/ 79 w 134"/>
                <a:gd name="T27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4" h="42">
                  <a:moveTo>
                    <a:pt x="79" y="2"/>
                  </a:moveTo>
                  <a:cubicBezTo>
                    <a:pt x="77" y="7"/>
                    <a:pt x="72" y="10"/>
                    <a:pt x="67" y="10"/>
                  </a:cubicBezTo>
                  <a:cubicBezTo>
                    <a:pt x="62" y="10"/>
                    <a:pt x="57" y="7"/>
                    <a:pt x="55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2"/>
                    <a:pt x="3" y="1"/>
                    <a:pt x="0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7"/>
                    <a:pt x="5" y="42"/>
                    <a:pt x="11" y="42"/>
                  </a:cubicBezTo>
                  <a:cubicBezTo>
                    <a:pt x="123" y="42"/>
                    <a:pt x="123" y="42"/>
                    <a:pt x="123" y="42"/>
                  </a:cubicBezTo>
                  <a:cubicBezTo>
                    <a:pt x="129" y="42"/>
                    <a:pt x="134" y="37"/>
                    <a:pt x="134" y="31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1" y="1"/>
                    <a:pt x="128" y="2"/>
                    <a:pt x="126" y="2"/>
                  </a:cubicBezTo>
                  <a:lnTo>
                    <a:pt x="79" y="2"/>
                  </a:lnTo>
                  <a:close/>
                  <a:moveTo>
                    <a:pt x="79" y="2"/>
                  </a:moveTo>
                  <a:cubicBezTo>
                    <a:pt x="79" y="2"/>
                    <a:pt x="79" y="2"/>
                    <a:pt x="79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5" name="Freeform 31"/>
            <p:cNvSpPr>
              <a:spLocks noEditPoints="1"/>
            </p:cNvSpPr>
            <p:nvPr/>
          </p:nvSpPr>
          <p:spPr bwMode="auto">
            <a:xfrm>
              <a:off x="1563256" y="1711324"/>
              <a:ext cx="344488" cy="161925"/>
            </a:xfrm>
            <a:custGeom>
              <a:avLst/>
              <a:gdLst>
                <a:gd name="T0" fmla="*/ 128 w 140"/>
                <a:gd name="T1" fmla="*/ 18 h 66"/>
                <a:gd name="T2" fmla="*/ 101 w 140"/>
                <a:gd name="T3" fmla="*/ 18 h 66"/>
                <a:gd name="T4" fmla="*/ 81 w 140"/>
                <a:gd name="T5" fmla="*/ 0 h 66"/>
                <a:gd name="T6" fmla="*/ 59 w 140"/>
                <a:gd name="T7" fmla="*/ 0 h 66"/>
                <a:gd name="T8" fmla="*/ 39 w 140"/>
                <a:gd name="T9" fmla="*/ 18 h 66"/>
                <a:gd name="T10" fmla="*/ 12 w 140"/>
                <a:gd name="T11" fmla="*/ 18 h 66"/>
                <a:gd name="T12" fmla="*/ 0 w 140"/>
                <a:gd name="T13" fmla="*/ 29 h 66"/>
                <a:gd name="T14" fmla="*/ 0 w 140"/>
                <a:gd name="T15" fmla="*/ 54 h 66"/>
                <a:gd name="T16" fmla="*/ 11 w 140"/>
                <a:gd name="T17" fmla="*/ 66 h 66"/>
                <a:gd name="T18" fmla="*/ 58 w 140"/>
                <a:gd name="T19" fmla="*/ 66 h 66"/>
                <a:gd name="T20" fmla="*/ 62 w 140"/>
                <a:gd name="T21" fmla="*/ 57 h 66"/>
                <a:gd name="T22" fmla="*/ 62 w 140"/>
                <a:gd name="T23" fmla="*/ 57 h 66"/>
                <a:gd name="T24" fmla="*/ 63 w 140"/>
                <a:gd name="T25" fmla="*/ 56 h 66"/>
                <a:gd name="T26" fmla="*/ 64 w 140"/>
                <a:gd name="T27" fmla="*/ 56 h 66"/>
                <a:gd name="T28" fmla="*/ 65 w 140"/>
                <a:gd name="T29" fmla="*/ 55 h 66"/>
                <a:gd name="T30" fmla="*/ 67 w 140"/>
                <a:gd name="T31" fmla="*/ 55 h 66"/>
                <a:gd name="T32" fmla="*/ 68 w 140"/>
                <a:gd name="T33" fmla="*/ 54 h 66"/>
                <a:gd name="T34" fmla="*/ 70 w 140"/>
                <a:gd name="T35" fmla="*/ 54 h 66"/>
                <a:gd name="T36" fmla="*/ 72 w 140"/>
                <a:gd name="T37" fmla="*/ 54 h 66"/>
                <a:gd name="T38" fmla="*/ 73 w 140"/>
                <a:gd name="T39" fmla="*/ 55 h 66"/>
                <a:gd name="T40" fmla="*/ 75 w 140"/>
                <a:gd name="T41" fmla="*/ 55 h 66"/>
                <a:gd name="T42" fmla="*/ 76 w 140"/>
                <a:gd name="T43" fmla="*/ 56 h 66"/>
                <a:gd name="T44" fmla="*/ 77 w 140"/>
                <a:gd name="T45" fmla="*/ 56 h 66"/>
                <a:gd name="T46" fmla="*/ 78 w 140"/>
                <a:gd name="T47" fmla="*/ 57 h 66"/>
                <a:gd name="T48" fmla="*/ 78 w 140"/>
                <a:gd name="T49" fmla="*/ 57 h 66"/>
                <a:gd name="T50" fmla="*/ 82 w 140"/>
                <a:gd name="T51" fmla="*/ 66 h 66"/>
                <a:gd name="T52" fmla="*/ 129 w 140"/>
                <a:gd name="T53" fmla="*/ 66 h 66"/>
                <a:gd name="T54" fmla="*/ 140 w 140"/>
                <a:gd name="T55" fmla="*/ 54 h 66"/>
                <a:gd name="T56" fmla="*/ 140 w 140"/>
                <a:gd name="T57" fmla="*/ 29 h 66"/>
                <a:gd name="T58" fmla="*/ 128 w 140"/>
                <a:gd name="T59" fmla="*/ 18 h 66"/>
                <a:gd name="T60" fmla="*/ 49 w 140"/>
                <a:gd name="T61" fmla="*/ 18 h 66"/>
                <a:gd name="T62" fmla="*/ 59 w 140"/>
                <a:gd name="T63" fmla="*/ 10 h 66"/>
                <a:gd name="T64" fmla="*/ 81 w 140"/>
                <a:gd name="T65" fmla="*/ 10 h 66"/>
                <a:gd name="T66" fmla="*/ 91 w 140"/>
                <a:gd name="T67" fmla="*/ 18 h 66"/>
                <a:gd name="T68" fmla="*/ 49 w 140"/>
                <a:gd name="T69" fmla="*/ 18 h 66"/>
                <a:gd name="T70" fmla="*/ 49 w 140"/>
                <a:gd name="T71" fmla="*/ 18 h 66"/>
                <a:gd name="T72" fmla="*/ 49 w 140"/>
                <a:gd name="T73" fmla="*/ 1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0" h="66">
                  <a:moveTo>
                    <a:pt x="128" y="18"/>
                  </a:moveTo>
                  <a:cubicBezTo>
                    <a:pt x="101" y="18"/>
                    <a:pt x="101" y="18"/>
                    <a:pt x="101" y="18"/>
                  </a:cubicBezTo>
                  <a:cubicBezTo>
                    <a:pt x="100" y="8"/>
                    <a:pt x="91" y="0"/>
                    <a:pt x="81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49" y="0"/>
                    <a:pt x="40" y="8"/>
                    <a:pt x="39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6" y="18"/>
                    <a:pt x="0" y="23"/>
                    <a:pt x="0" y="29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61"/>
                    <a:pt x="5" y="66"/>
                    <a:pt x="11" y="66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58" y="62"/>
                    <a:pt x="60" y="59"/>
                    <a:pt x="62" y="57"/>
                  </a:cubicBezTo>
                  <a:cubicBezTo>
                    <a:pt x="62" y="57"/>
                    <a:pt x="62" y="57"/>
                    <a:pt x="62" y="57"/>
                  </a:cubicBezTo>
                  <a:cubicBezTo>
                    <a:pt x="62" y="57"/>
                    <a:pt x="63" y="56"/>
                    <a:pt x="63" y="56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64" y="55"/>
                    <a:pt x="65" y="55"/>
                    <a:pt x="65" y="55"/>
                  </a:cubicBezTo>
                  <a:cubicBezTo>
                    <a:pt x="66" y="55"/>
                    <a:pt x="66" y="55"/>
                    <a:pt x="67" y="55"/>
                  </a:cubicBezTo>
                  <a:cubicBezTo>
                    <a:pt x="67" y="54"/>
                    <a:pt x="67" y="54"/>
                    <a:pt x="68" y="54"/>
                  </a:cubicBezTo>
                  <a:cubicBezTo>
                    <a:pt x="68" y="54"/>
                    <a:pt x="69" y="54"/>
                    <a:pt x="70" y="54"/>
                  </a:cubicBezTo>
                  <a:cubicBezTo>
                    <a:pt x="71" y="54"/>
                    <a:pt x="72" y="54"/>
                    <a:pt x="72" y="54"/>
                  </a:cubicBezTo>
                  <a:cubicBezTo>
                    <a:pt x="73" y="54"/>
                    <a:pt x="73" y="54"/>
                    <a:pt x="73" y="55"/>
                  </a:cubicBezTo>
                  <a:cubicBezTo>
                    <a:pt x="74" y="55"/>
                    <a:pt x="74" y="55"/>
                    <a:pt x="75" y="55"/>
                  </a:cubicBezTo>
                  <a:cubicBezTo>
                    <a:pt x="75" y="55"/>
                    <a:pt x="76" y="55"/>
                    <a:pt x="76" y="56"/>
                  </a:cubicBezTo>
                  <a:cubicBezTo>
                    <a:pt x="76" y="56"/>
                    <a:pt x="76" y="56"/>
                    <a:pt x="77" y="56"/>
                  </a:cubicBezTo>
                  <a:cubicBezTo>
                    <a:pt x="77" y="56"/>
                    <a:pt x="78" y="57"/>
                    <a:pt x="78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81" y="59"/>
                    <a:pt x="82" y="62"/>
                    <a:pt x="82" y="66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5" y="66"/>
                    <a:pt x="140" y="61"/>
                    <a:pt x="140" y="54"/>
                  </a:cubicBezTo>
                  <a:cubicBezTo>
                    <a:pt x="140" y="29"/>
                    <a:pt x="140" y="29"/>
                    <a:pt x="140" y="29"/>
                  </a:cubicBezTo>
                  <a:cubicBezTo>
                    <a:pt x="140" y="23"/>
                    <a:pt x="134" y="18"/>
                    <a:pt x="128" y="18"/>
                  </a:cubicBezTo>
                  <a:close/>
                  <a:moveTo>
                    <a:pt x="49" y="18"/>
                  </a:moveTo>
                  <a:cubicBezTo>
                    <a:pt x="51" y="14"/>
                    <a:pt x="55" y="10"/>
                    <a:pt x="59" y="10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85" y="10"/>
                    <a:pt x="89" y="14"/>
                    <a:pt x="91" y="18"/>
                  </a:cubicBezTo>
                  <a:lnTo>
                    <a:pt x="49" y="18"/>
                  </a:lnTo>
                  <a:close/>
                  <a:moveTo>
                    <a:pt x="49" y="18"/>
                  </a:moveTo>
                  <a:cubicBezTo>
                    <a:pt x="49" y="18"/>
                    <a:pt x="49" y="18"/>
                    <a:pt x="49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4569618" y="1991541"/>
            <a:ext cx="431135" cy="429554"/>
            <a:chOff x="6475413" y="631826"/>
            <a:chExt cx="1298575" cy="1293813"/>
          </a:xfrm>
          <a:solidFill>
            <a:schemeClr val="bg1"/>
          </a:solidFill>
        </p:grpSpPr>
        <p:sp>
          <p:nvSpPr>
            <p:cNvPr id="50" name="Freeform 273"/>
            <p:cNvSpPr>
              <a:spLocks noEditPoints="1"/>
            </p:cNvSpPr>
            <p:nvPr/>
          </p:nvSpPr>
          <p:spPr bwMode="auto">
            <a:xfrm>
              <a:off x="6888163" y="631826"/>
              <a:ext cx="476250" cy="1293813"/>
            </a:xfrm>
            <a:custGeom>
              <a:avLst/>
              <a:gdLst>
                <a:gd name="T0" fmla="*/ 63 w 127"/>
                <a:gd name="T1" fmla="*/ 0 h 345"/>
                <a:gd name="T2" fmla="*/ 0 w 127"/>
                <a:gd name="T3" fmla="*/ 173 h 345"/>
                <a:gd name="T4" fmla="*/ 63 w 127"/>
                <a:gd name="T5" fmla="*/ 345 h 345"/>
                <a:gd name="T6" fmla="*/ 127 w 127"/>
                <a:gd name="T7" fmla="*/ 173 h 345"/>
                <a:gd name="T8" fmla="*/ 63 w 127"/>
                <a:gd name="T9" fmla="*/ 0 h 345"/>
                <a:gd name="T10" fmla="*/ 63 w 127"/>
                <a:gd name="T11" fmla="*/ 317 h 345"/>
                <a:gd name="T12" fmla="*/ 10 w 127"/>
                <a:gd name="T13" fmla="*/ 173 h 345"/>
                <a:gd name="T14" fmla="*/ 63 w 127"/>
                <a:gd name="T15" fmla="*/ 28 h 345"/>
                <a:gd name="T16" fmla="*/ 117 w 127"/>
                <a:gd name="T17" fmla="*/ 173 h 345"/>
                <a:gd name="T18" fmla="*/ 63 w 127"/>
                <a:gd name="T19" fmla="*/ 317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7" h="345">
                  <a:moveTo>
                    <a:pt x="63" y="0"/>
                  </a:moveTo>
                  <a:cubicBezTo>
                    <a:pt x="28" y="0"/>
                    <a:pt x="0" y="77"/>
                    <a:pt x="0" y="173"/>
                  </a:cubicBezTo>
                  <a:cubicBezTo>
                    <a:pt x="0" y="268"/>
                    <a:pt x="28" y="345"/>
                    <a:pt x="63" y="345"/>
                  </a:cubicBezTo>
                  <a:cubicBezTo>
                    <a:pt x="98" y="345"/>
                    <a:pt x="127" y="268"/>
                    <a:pt x="127" y="173"/>
                  </a:cubicBezTo>
                  <a:cubicBezTo>
                    <a:pt x="127" y="77"/>
                    <a:pt x="98" y="0"/>
                    <a:pt x="63" y="0"/>
                  </a:cubicBezTo>
                  <a:close/>
                  <a:moveTo>
                    <a:pt x="63" y="317"/>
                  </a:moveTo>
                  <a:cubicBezTo>
                    <a:pt x="34" y="317"/>
                    <a:pt x="10" y="253"/>
                    <a:pt x="10" y="173"/>
                  </a:cubicBezTo>
                  <a:cubicBezTo>
                    <a:pt x="10" y="93"/>
                    <a:pt x="34" y="28"/>
                    <a:pt x="63" y="28"/>
                  </a:cubicBezTo>
                  <a:cubicBezTo>
                    <a:pt x="93" y="28"/>
                    <a:pt x="117" y="93"/>
                    <a:pt x="117" y="173"/>
                  </a:cubicBezTo>
                  <a:cubicBezTo>
                    <a:pt x="117" y="253"/>
                    <a:pt x="93" y="317"/>
                    <a:pt x="63" y="3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1" name="Freeform 274"/>
            <p:cNvSpPr>
              <a:spLocks noEditPoints="1"/>
            </p:cNvSpPr>
            <p:nvPr/>
          </p:nvSpPr>
          <p:spPr bwMode="auto">
            <a:xfrm>
              <a:off x="6475413" y="1041401"/>
              <a:ext cx="1298575" cy="476250"/>
            </a:xfrm>
            <a:custGeom>
              <a:avLst/>
              <a:gdLst>
                <a:gd name="T0" fmla="*/ 346 w 346"/>
                <a:gd name="T1" fmla="*/ 64 h 127"/>
                <a:gd name="T2" fmla="*/ 173 w 346"/>
                <a:gd name="T3" fmla="*/ 0 h 127"/>
                <a:gd name="T4" fmla="*/ 0 w 346"/>
                <a:gd name="T5" fmla="*/ 64 h 127"/>
                <a:gd name="T6" fmla="*/ 173 w 346"/>
                <a:gd name="T7" fmla="*/ 127 h 127"/>
                <a:gd name="T8" fmla="*/ 346 w 346"/>
                <a:gd name="T9" fmla="*/ 64 h 127"/>
                <a:gd name="T10" fmla="*/ 29 w 346"/>
                <a:gd name="T11" fmla="*/ 64 h 127"/>
                <a:gd name="T12" fmla="*/ 173 w 346"/>
                <a:gd name="T13" fmla="*/ 10 h 127"/>
                <a:gd name="T14" fmla="*/ 318 w 346"/>
                <a:gd name="T15" fmla="*/ 64 h 127"/>
                <a:gd name="T16" fmla="*/ 173 w 346"/>
                <a:gd name="T17" fmla="*/ 117 h 127"/>
                <a:gd name="T18" fmla="*/ 29 w 346"/>
                <a:gd name="T19" fmla="*/ 6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6" h="127">
                  <a:moveTo>
                    <a:pt x="346" y="64"/>
                  </a:moveTo>
                  <a:cubicBezTo>
                    <a:pt x="346" y="28"/>
                    <a:pt x="269" y="0"/>
                    <a:pt x="173" y="0"/>
                  </a:cubicBezTo>
                  <a:cubicBezTo>
                    <a:pt x="78" y="0"/>
                    <a:pt x="0" y="28"/>
                    <a:pt x="0" y="64"/>
                  </a:cubicBezTo>
                  <a:cubicBezTo>
                    <a:pt x="0" y="99"/>
                    <a:pt x="78" y="127"/>
                    <a:pt x="173" y="127"/>
                  </a:cubicBezTo>
                  <a:cubicBezTo>
                    <a:pt x="269" y="127"/>
                    <a:pt x="346" y="99"/>
                    <a:pt x="346" y="64"/>
                  </a:cubicBezTo>
                  <a:close/>
                  <a:moveTo>
                    <a:pt x="29" y="64"/>
                  </a:moveTo>
                  <a:cubicBezTo>
                    <a:pt x="29" y="34"/>
                    <a:pt x="93" y="10"/>
                    <a:pt x="173" y="10"/>
                  </a:cubicBezTo>
                  <a:cubicBezTo>
                    <a:pt x="253" y="10"/>
                    <a:pt x="318" y="34"/>
                    <a:pt x="318" y="64"/>
                  </a:cubicBezTo>
                  <a:cubicBezTo>
                    <a:pt x="318" y="93"/>
                    <a:pt x="253" y="117"/>
                    <a:pt x="173" y="117"/>
                  </a:cubicBezTo>
                  <a:cubicBezTo>
                    <a:pt x="93" y="117"/>
                    <a:pt x="29" y="93"/>
                    <a:pt x="29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2" name="Freeform 275"/>
            <p:cNvSpPr>
              <a:spLocks noEditPoints="1"/>
            </p:cNvSpPr>
            <p:nvPr/>
          </p:nvSpPr>
          <p:spPr bwMode="auto">
            <a:xfrm>
              <a:off x="6573838" y="730251"/>
              <a:ext cx="1101725" cy="1101725"/>
            </a:xfrm>
            <a:custGeom>
              <a:avLst/>
              <a:gdLst>
                <a:gd name="T0" fmla="*/ 269 w 294"/>
                <a:gd name="T1" fmla="*/ 24 h 294"/>
                <a:gd name="T2" fmla="*/ 102 w 294"/>
                <a:gd name="T3" fmla="*/ 102 h 294"/>
                <a:gd name="T4" fmla="*/ 25 w 294"/>
                <a:gd name="T5" fmla="*/ 269 h 294"/>
                <a:gd name="T6" fmla="*/ 192 w 294"/>
                <a:gd name="T7" fmla="*/ 192 h 294"/>
                <a:gd name="T8" fmla="*/ 269 w 294"/>
                <a:gd name="T9" fmla="*/ 24 h 294"/>
                <a:gd name="T10" fmla="*/ 45 w 294"/>
                <a:gd name="T11" fmla="*/ 249 h 294"/>
                <a:gd name="T12" fmla="*/ 110 w 294"/>
                <a:gd name="T13" fmla="*/ 109 h 294"/>
                <a:gd name="T14" fmla="*/ 250 w 294"/>
                <a:gd name="T15" fmla="*/ 44 h 294"/>
                <a:gd name="T16" fmla="*/ 185 w 294"/>
                <a:gd name="T17" fmla="*/ 184 h 294"/>
                <a:gd name="T18" fmla="*/ 45 w 294"/>
                <a:gd name="T19" fmla="*/ 249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4">
                  <a:moveTo>
                    <a:pt x="269" y="24"/>
                  </a:moveTo>
                  <a:cubicBezTo>
                    <a:pt x="245" y="0"/>
                    <a:pt x="170" y="34"/>
                    <a:pt x="102" y="102"/>
                  </a:cubicBezTo>
                  <a:cubicBezTo>
                    <a:pt x="35" y="169"/>
                    <a:pt x="0" y="244"/>
                    <a:pt x="25" y="269"/>
                  </a:cubicBezTo>
                  <a:cubicBezTo>
                    <a:pt x="50" y="294"/>
                    <a:pt x="125" y="259"/>
                    <a:pt x="192" y="192"/>
                  </a:cubicBezTo>
                  <a:cubicBezTo>
                    <a:pt x="260" y="124"/>
                    <a:pt x="294" y="49"/>
                    <a:pt x="269" y="24"/>
                  </a:cubicBezTo>
                  <a:close/>
                  <a:moveTo>
                    <a:pt x="45" y="249"/>
                  </a:moveTo>
                  <a:cubicBezTo>
                    <a:pt x="24" y="228"/>
                    <a:pt x="53" y="165"/>
                    <a:pt x="110" y="109"/>
                  </a:cubicBezTo>
                  <a:cubicBezTo>
                    <a:pt x="166" y="52"/>
                    <a:pt x="229" y="23"/>
                    <a:pt x="250" y="44"/>
                  </a:cubicBezTo>
                  <a:cubicBezTo>
                    <a:pt x="270" y="65"/>
                    <a:pt x="241" y="128"/>
                    <a:pt x="185" y="184"/>
                  </a:cubicBezTo>
                  <a:cubicBezTo>
                    <a:pt x="128" y="241"/>
                    <a:pt x="66" y="270"/>
                    <a:pt x="45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3" name="Freeform 276"/>
            <p:cNvSpPr>
              <a:spLocks noEditPoints="1"/>
            </p:cNvSpPr>
            <p:nvPr/>
          </p:nvSpPr>
          <p:spPr bwMode="auto">
            <a:xfrm>
              <a:off x="6573838" y="730251"/>
              <a:ext cx="1101725" cy="1101725"/>
            </a:xfrm>
            <a:custGeom>
              <a:avLst/>
              <a:gdLst>
                <a:gd name="T0" fmla="*/ 269 w 294"/>
                <a:gd name="T1" fmla="*/ 269 h 294"/>
                <a:gd name="T2" fmla="*/ 192 w 294"/>
                <a:gd name="T3" fmla="*/ 102 h 294"/>
                <a:gd name="T4" fmla="*/ 25 w 294"/>
                <a:gd name="T5" fmla="*/ 24 h 294"/>
                <a:gd name="T6" fmla="*/ 102 w 294"/>
                <a:gd name="T7" fmla="*/ 192 h 294"/>
                <a:gd name="T8" fmla="*/ 269 w 294"/>
                <a:gd name="T9" fmla="*/ 269 h 294"/>
                <a:gd name="T10" fmla="*/ 45 w 294"/>
                <a:gd name="T11" fmla="*/ 44 h 294"/>
                <a:gd name="T12" fmla="*/ 185 w 294"/>
                <a:gd name="T13" fmla="*/ 109 h 294"/>
                <a:gd name="T14" fmla="*/ 250 w 294"/>
                <a:gd name="T15" fmla="*/ 249 h 294"/>
                <a:gd name="T16" fmla="*/ 110 w 294"/>
                <a:gd name="T17" fmla="*/ 184 h 294"/>
                <a:gd name="T18" fmla="*/ 45 w 294"/>
                <a:gd name="T19" fmla="*/ 4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4">
                  <a:moveTo>
                    <a:pt x="269" y="269"/>
                  </a:moveTo>
                  <a:cubicBezTo>
                    <a:pt x="294" y="244"/>
                    <a:pt x="260" y="169"/>
                    <a:pt x="192" y="102"/>
                  </a:cubicBezTo>
                  <a:cubicBezTo>
                    <a:pt x="125" y="34"/>
                    <a:pt x="50" y="0"/>
                    <a:pt x="25" y="24"/>
                  </a:cubicBezTo>
                  <a:cubicBezTo>
                    <a:pt x="0" y="49"/>
                    <a:pt x="35" y="124"/>
                    <a:pt x="102" y="192"/>
                  </a:cubicBezTo>
                  <a:cubicBezTo>
                    <a:pt x="170" y="259"/>
                    <a:pt x="245" y="294"/>
                    <a:pt x="269" y="269"/>
                  </a:cubicBezTo>
                  <a:close/>
                  <a:moveTo>
                    <a:pt x="45" y="44"/>
                  </a:moveTo>
                  <a:cubicBezTo>
                    <a:pt x="66" y="23"/>
                    <a:pt x="128" y="52"/>
                    <a:pt x="185" y="109"/>
                  </a:cubicBezTo>
                  <a:cubicBezTo>
                    <a:pt x="241" y="165"/>
                    <a:pt x="270" y="228"/>
                    <a:pt x="250" y="249"/>
                  </a:cubicBezTo>
                  <a:cubicBezTo>
                    <a:pt x="229" y="270"/>
                    <a:pt x="166" y="241"/>
                    <a:pt x="110" y="184"/>
                  </a:cubicBezTo>
                  <a:cubicBezTo>
                    <a:pt x="53" y="128"/>
                    <a:pt x="24" y="65"/>
                    <a:pt x="45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4" name="Oval 277"/>
            <p:cNvSpPr>
              <a:spLocks noChangeArrowheads="1"/>
            </p:cNvSpPr>
            <p:nvPr/>
          </p:nvSpPr>
          <p:spPr bwMode="auto">
            <a:xfrm>
              <a:off x="7027863" y="1179513"/>
              <a:ext cx="198438" cy="1984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504594" y="453654"/>
            <a:ext cx="2107168" cy="331470"/>
            <a:chOff x="672792" y="604872"/>
            <a:chExt cx="2809557" cy="441960"/>
          </a:xfrm>
        </p:grpSpPr>
        <p:sp>
          <p:nvSpPr>
            <p:cNvPr id="61" name="矩形 60"/>
            <p:cNvSpPr/>
            <p:nvPr/>
          </p:nvSpPr>
          <p:spPr>
            <a:xfrm>
              <a:off x="1374149" y="604872"/>
              <a:ext cx="2108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宋体" panose="02010600030101010101" pitchFamily="2" charset="-122"/>
                  <a:cs typeface="Meiryo UI" panose="020B0604030504040204" pitchFamily="34" charset="-128"/>
                </a:rPr>
                <a:t>需求规格说明书</a:t>
              </a:r>
              <a:r>
                <a:rPr lang="en-US" alt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62" name="直角三角形 61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63" name="直角三角形 62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1280646" y="3691652"/>
            <a:ext cx="6582708" cy="292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反映出用户的问题结构，方便用户与软件开发人员之间的交流和沟通。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/>
        </p:nvSpPr>
        <p:spPr>
          <a:xfrm>
            <a:off x="840389" y="1524347"/>
            <a:ext cx="543437" cy="543437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圆角矩形 15"/>
          <p:cNvSpPr/>
          <p:nvPr/>
        </p:nvSpPr>
        <p:spPr>
          <a:xfrm>
            <a:off x="840389" y="3030898"/>
            <a:ext cx="543437" cy="543437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圆角矩形 16"/>
          <p:cNvSpPr/>
          <p:nvPr/>
        </p:nvSpPr>
        <p:spPr>
          <a:xfrm>
            <a:off x="7760174" y="1524347"/>
            <a:ext cx="543437" cy="543437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8" name="圆角矩形 17"/>
          <p:cNvSpPr/>
          <p:nvPr/>
        </p:nvSpPr>
        <p:spPr>
          <a:xfrm>
            <a:off x="7760174" y="3030898"/>
            <a:ext cx="543437" cy="543437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6" name="文本框 25"/>
          <p:cNvSpPr txBox="1"/>
          <p:nvPr/>
        </p:nvSpPr>
        <p:spPr>
          <a:xfrm>
            <a:off x="1463990" y="1446449"/>
            <a:ext cx="94996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sz="1500" b="1" dirty="0" smtClean="0">
                <a:solidFill>
                  <a:schemeClr val="accent4"/>
                </a:solidFill>
              </a:rPr>
              <a:t>静态数据</a:t>
            </a:r>
            <a:endParaRPr lang="zh-CN" sz="1500" b="1" dirty="0">
              <a:solidFill>
                <a:schemeClr val="accent4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463989" y="1660545"/>
            <a:ext cx="2947332" cy="457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基本保持稳定的数据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463990" y="2959460"/>
            <a:ext cx="94996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b="1" dirty="0" smtClean="0">
                <a:solidFill>
                  <a:schemeClr val="accent4"/>
                </a:solidFill>
              </a:rPr>
              <a:t>动态数据</a:t>
            </a:r>
            <a:endParaRPr lang="zh-CN" altLang="en-US" sz="1500" b="1" dirty="0" smtClean="0">
              <a:solidFill>
                <a:schemeClr val="accent4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463989" y="3173556"/>
            <a:ext cx="2947332" cy="274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常常变化，直接反映事务过程的数据</a:t>
            </a:r>
            <a:endParaRPr lang="en-US" altLang="zh-CN" sz="12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435884" y="1446449"/>
            <a:ext cx="133350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sz="1500" b="1" dirty="0" smtClean="0">
                <a:solidFill>
                  <a:schemeClr val="accent4"/>
                </a:solidFill>
              </a:rPr>
              <a:t>数据元素词条</a:t>
            </a:r>
            <a:endParaRPr lang="zh-CN" sz="1500" b="1" dirty="0">
              <a:solidFill>
                <a:schemeClr val="accent4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435884" y="2959460"/>
            <a:ext cx="114173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b="1" dirty="0" smtClean="0">
                <a:solidFill>
                  <a:schemeClr val="accent4"/>
                </a:solidFill>
              </a:rPr>
              <a:t>数据流词条</a:t>
            </a:r>
            <a:endParaRPr lang="zh-CN" altLang="en-US" sz="1500" b="1" dirty="0" smtClean="0">
              <a:solidFill>
                <a:schemeClr val="accent4"/>
              </a:solidFill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504594" y="422698"/>
            <a:ext cx="1459468" cy="331470"/>
            <a:chOff x="672792" y="563597"/>
            <a:chExt cx="1945957" cy="441960"/>
          </a:xfrm>
        </p:grpSpPr>
        <p:sp>
          <p:nvSpPr>
            <p:cNvPr id="40" name="矩形 39"/>
            <p:cNvSpPr/>
            <p:nvPr/>
          </p:nvSpPr>
          <p:spPr>
            <a:xfrm>
              <a:off x="1272549" y="563597"/>
              <a:ext cx="1346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宋体" panose="02010600030101010101" pitchFamily="2" charset="-122"/>
                  <a:cs typeface="Meiryo UI" panose="020B0604030504040204" pitchFamily="34" charset="-128"/>
                </a:rPr>
                <a:t>数据描述</a:t>
              </a:r>
              <a:r>
                <a:rPr lang="en-US" alt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41" name="直角三角形 40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42" name="直角三角形 41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951873" y="1653424"/>
            <a:ext cx="320469" cy="285282"/>
            <a:chOff x="6699251" y="2735260"/>
            <a:chExt cx="404809" cy="360362"/>
          </a:xfrm>
        </p:grpSpPr>
        <p:sp>
          <p:nvSpPr>
            <p:cNvPr id="29" name="Freeform 27"/>
            <p:cNvSpPr/>
            <p:nvPr/>
          </p:nvSpPr>
          <p:spPr bwMode="auto">
            <a:xfrm>
              <a:off x="6980235" y="2746370"/>
              <a:ext cx="123825" cy="338136"/>
            </a:xfrm>
            <a:custGeom>
              <a:avLst/>
              <a:gdLst>
                <a:gd name="T0" fmla="*/ 9 w 11"/>
                <a:gd name="T1" fmla="*/ 15 h 30"/>
                <a:gd name="T2" fmla="*/ 1 w 11"/>
                <a:gd name="T3" fmla="*/ 1 h 30"/>
                <a:gd name="T4" fmla="*/ 2 w 11"/>
                <a:gd name="T5" fmla="*/ 0 h 30"/>
                <a:gd name="T6" fmla="*/ 11 w 11"/>
                <a:gd name="T7" fmla="*/ 15 h 30"/>
                <a:gd name="T8" fmla="*/ 1 w 11"/>
                <a:gd name="T9" fmla="*/ 30 h 30"/>
                <a:gd name="T10" fmla="*/ 0 w 11"/>
                <a:gd name="T11" fmla="*/ 28 h 30"/>
                <a:gd name="T12" fmla="*/ 9 w 11"/>
                <a:gd name="T13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0">
                  <a:moveTo>
                    <a:pt x="9" y="15"/>
                  </a:moveTo>
                  <a:cubicBezTo>
                    <a:pt x="9" y="9"/>
                    <a:pt x="6" y="4"/>
                    <a:pt x="1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7" y="2"/>
                    <a:pt x="11" y="8"/>
                    <a:pt x="11" y="15"/>
                  </a:cubicBezTo>
                  <a:cubicBezTo>
                    <a:pt x="11" y="21"/>
                    <a:pt x="7" y="27"/>
                    <a:pt x="1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5" y="25"/>
                    <a:pt x="9" y="20"/>
                    <a:pt x="9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0" name="Freeform 28"/>
            <p:cNvSpPr/>
            <p:nvPr/>
          </p:nvSpPr>
          <p:spPr bwMode="auto">
            <a:xfrm>
              <a:off x="6946901" y="2768595"/>
              <a:ext cx="101600" cy="282575"/>
            </a:xfrm>
            <a:custGeom>
              <a:avLst/>
              <a:gdLst>
                <a:gd name="T0" fmla="*/ 7 w 9"/>
                <a:gd name="T1" fmla="*/ 13 h 25"/>
                <a:gd name="T2" fmla="*/ 0 w 9"/>
                <a:gd name="T3" fmla="*/ 2 h 25"/>
                <a:gd name="T4" fmla="*/ 1 w 9"/>
                <a:gd name="T5" fmla="*/ 0 h 25"/>
                <a:gd name="T6" fmla="*/ 9 w 9"/>
                <a:gd name="T7" fmla="*/ 13 h 25"/>
                <a:gd name="T8" fmla="*/ 1 w 9"/>
                <a:gd name="T9" fmla="*/ 25 h 25"/>
                <a:gd name="T10" fmla="*/ 0 w 9"/>
                <a:gd name="T11" fmla="*/ 23 h 25"/>
                <a:gd name="T12" fmla="*/ 7 w 9"/>
                <a:gd name="T13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5">
                  <a:moveTo>
                    <a:pt x="7" y="13"/>
                  </a:moveTo>
                  <a:cubicBezTo>
                    <a:pt x="7" y="8"/>
                    <a:pt x="4" y="4"/>
                    <a:pt x="0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6" y="2"/>
                    <a:pt x="9" y="7"/>
                    <a:pt x="9" y="13"/>
                  </a:cubicBezTo>
                  <a:cubicBezTo>
                    <a:pt x="9" y="18"/>
                    <a:pt x="6" y="23"/>
                    <a:pt x="1" y="2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21"/>
                    <a:pt x="7" y="17"/>
                    <a:pt x="7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3" name="Freeform 29"/>
            <p:cNvSpPr/>
            <p:nvPr/>
          </p:nvSpPr>
          <p:spPr bwMode="auto">
            <a:xfrm>
              <a:off x="6789739" y="2735260"/>
              <a:ext cx="123825" cy="360362"/>
            </a:xfrm>
            <a:custGeom>
              <a:avLst/>
              <a:gdLst>
                <a:gd name="T0" fmla="*/ 0 w 78"/>
                <a:gd name="T1" fmla="*/ 64 h 227"/>
                <a:gd name="T2" fmla="*/ 0 w 78"/>
                <a:gd name="T3" fmla="*/ 156 h 227"/>
                <a:gd name="T4" fmla="*/ 49 w 78"/>
                <a:gd name="T5" fmla="*/ 199 h 227"/>
                <a:gd name="T6" fmla="*/ 49 w 78"/>
                <a:gd name="T7" fmla="*/ 114 h 227"/>
                <a:gd name="T8" fmla="*/ 56 w 78"/>
                <a:gd name="T9" fmla="*/ 114 h 227"/>
                <a:gd name="T10" fmla="*/ 56 w 78"/>
                <a:gd name="T11" fmla="*/ 206 h 227"/>
                <a:gd name="T12" fmla="*/ 78 w 78"/>
                <a:gd name="T13" fmla="*/ 227 h 227"/>
                <a:gd name="T14" fmla="*/ 78 w 78"/>
                <a:gd name="T15" fmla="*/ 0 h 227"/>
                <a:gd name="T16" fmla="*/ 0 w 78"/>
                <a:gd name="T17" fmla="*/ 6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227">
                  <a:moveTo>
                    <a:pt x="0" y="64"/>
                  </a:moveTo>
                  <a:lnTo>
                    <a:pt x="0" y="156"/>
                  </a:lnTo>
                  <a:lnTo>
                    <a:pt x="49" y="199"/>
                  </a:lnTo>
                  <a:lnTo>
                    <a:pt x="49" y="114"/>
                  </a:lnTo>
                  <a:lnTo>
                    <a:pt x="56" y="114"/>
                  </a:lnTo>
                  <a:lnTo>
                    <a:pt x="56" y="206"/>
                  </a:lnTo>
                  <a:lnTo>
                    <a:pt x="78" y="227"/>
                  </a:lnTo>
                  <a:lnTo>
                    <a:pt x="78" y="0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6" name="Freeform 30"/>
            <p:cNvSpPr/>
            <p:nvPr/>
          </p:nvSpPr>
          <p:spPr bwMode="auto">
            <a:xfrm>
              <a:off x="6699251" y="2847975"/>
              <a:ext cx="66675" cy="134937"/>
            </a:xfrm>
            <a:custGeom>
              <a:avLst/>
              <a:gdLst>
                <a:gd name="T0" fmla="*/ 0 w 42"/>
                <a:gd name="T1" fmla="*/ 0 h 85"/>
                <a:gd name="T2" fmla="*/ 0 w 42"/>
                <a:gd name="T3" fmla="*/ 85 h 85"/>
                <a:gd name="T4" fmla="*/ 28 w 42"/>
                <a:gd name="T5" fmla="*/ 85 h 85"/>
                <a:gd name="T6" fmla="*/ 28 w 42"/>
                <a:gd name="T7" fmla="*/ 35 h 85"/>
                <a:gd name="T8" fmla="*/ 35 w 42"/>
                <a:gd name="T9" fmla="*/ 35 h 85"/>
                <a:gd name="T10" fmla="*/ 35 w 42"/>
                <a:gd name="T11" fmla="*/ 85 h 85"/>
                <a:gd name="T12" fmla="*/ 42 w 42"/>
                <a:gd name="T13" fmla="*/ 85 h 85"/>
                <a:gd name="T14" fmla="*/ 42 w 42"/>
                <a:gd name="T15" fmla="*/ 0 h 85"/>
                <a:gd name="T16" fmla="*/ 0 w 42"/>
                <a:gd name="T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85">
                  <a:moveTo>
                    <a:pt x="0" y="0"/>
                  </a:moveTo>
                  <a:lnTo>
                    <a:pt x="0" y="85"/>
                  </a:lnTo>
                  <a:lnTo>
                    <a:pt x="28" y="85"/>
                  </a:lnTo>
                  <a:lnTo>
                    <a:pt x="28" y="35"/>
                  </a:lnTo>
                  <a:lnTo>
                    <a:pt x="35" y="35"/>
                  </a:lnTo>
                  <a:lnTo>
                    <a:pt x="35" y="85"/>
                  </a:lnTo>
                  <a:lnTo>
                    <a:pt x="42" y="85"/>
                  </a:lnTo>
                  <a:lnTo>
                    <a:pt x="4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977494" y="3109008"/>
            <a:ext cx="269228" cy="394360"/>
            <a:chOff x="7362826" y="2633663"/>
            <a:chExt cx="338138" cy="495299"/>
          </a:xfrm>
          <a:solidFill>
            <a:schemeClr val="bg1"/>
          </a:solidFill>
        </p:grpSpPr>
        <p:sp>
          <p:nvSpPr>
            <p:cNvPr id="44" name="Freeform 206"/>
            <p:cNvSpPr/>
            <p:nvPr/>
          </p:nvSpPr>
          <p:spPr bwMode="auto">
            <a:xfrm>
              <a:off x="7362826" y="2667000"/>
              <a:ext cx="260350" cy="338137"/>
            </a:xfrm>
            <a:custGeom>
              <a:avLst/>
              <a:gdLst>
                <a:gd name="T0" fmla="*/ 23 w 23"/>
                <a:gd name="T1" fmla="*/ 28 h 30"/>
                <a:gd name="T2" fmla="*/ 23 w 23"/>
                <a:gd name="T3" fmla="*/ 28 h 30"/>
                <a:gd name="T4" fmla="*/ 14 w 23"/>
                <a:gd name="T5" fmla="*/ 26 h 30"/>
                <a:gd name="T6" fmla="*/ 2 w 23"/>
                <a:gd name="T7" fmla="*/ 9 h 30"/>
                <a:gd name="T8" fmla="*/ 3 w 23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0">
                  <a:moveTo>
                    <a:pt x="23" y="28"/>
                  </a:moveTo>
                  <a:cubicBezTo>
                    <a:pt x="23" y="28"/>
                    <a:pt x="23" y="28"/>
                    <a:pt x="23" y="28"/>
                  </a:cubicBezTo>
                  <a:cubicBezTo>
                    <a:pt x="20" y="30"/>
                    <a:pt x="16" y="29"/>
                    <a:pt x="14" y="26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3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5" name="Freeform 207"/>
            <p:cNvSpPr/>
            <p:nvPr/>
          </p:nvSpPr>
          <p:spPr bwMode="auto">
            <a:xfrm>
              <a:off x="7408863" y="2633663"/>
              <a:ext cx="112713" cy="123825"/>
            </a:xfrm>
            <a:custGeom>
              <a:avLst/>
              <a:gdLst>
                <a:gd name="T0" fmla="*/ 9 w 10"/>
                <a:gd name="T1" fmla="*/ 6 h 11"/>
                <a:gd name="T2" fmla="*/ 8 w 10"/>
                <a:gd name="T3" fmla="*/ 9 h 11"/>
                <a:gd name="T4" fmla="*/ 7 w 10"/>
                <a:gd name="T5" fmla="*/ 10 h 11"/>
                <a:gd name="T6" fmla="*/ 5 w 10"/>
                <a:gd name="T7" fmla="*/ 9 h 11"/>
                <a:gd name="T8" fmla="*/ 1 w 10"/>
                <a:gd name="T9" fmla="*/ 4 h 11"/>
                <a:gd name="T10" fmla="*/ 1 w 10"/>
                <a:gd name="T11" fmla="*/ 2 h 11"/>
                <a:gd name="T12" fmla="*/ 3 w 10"/>
                <a:gd name="T13" fmla="*/ 1 h 11"/>
                <a:gd name="T14" fmla="*/ 5 w 10"/>
                <a:gd name="T15" fmla="*/ 1 h 11"/>
                <a:gd name="T16" fmla="*/ 9 w 10"/>
                <a:gd name="T17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9" y="6"/>
                  </a:moveTo>
                  <a:cubicBezTo>
                    <a:pt x="10" y="7"/>
                    <a:pt x="9" y="9"/>
                    <a:pt x="8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1"/>
                    <a:pt x="5" y="10"/>
                    <a:pt x="5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1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5" y="1"/>
                    <a:pt x="5" y="1"/>
                  </a:cubicBezTo>
                  <a:lnTo>
                    <a:pt x="9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6" name="Freeform 208"/>
            <p:cNvSpPr/>
            <p:nvPr/>
          </p:nvSpPr>
          <p:spPr bwMode="auto">
            <a:xfrm>
              <a:off x="7566026" y="2847975"/>
              <a:ext cx="101600" cy="123825"/>
            </a:xfrm>
            <a:custGeom>
              <a:avLst/>
              <a:gdLst>
                <a:gd name="T0" fmla="*/ 9 w 9"/>
                <a:gd name="T1" fmla="*/ 7 h 11"/>
                <a:gd name="T2" fmla="*/ 8 w 9"/>
                <a:gd name="T3" fmla="*/ 9 h 11"/>
                <a:gd name="T4" fmla="*/ 7 w 9"/>
                <a:gd name="T5" fmla="*/ 10 h 11"/>
                <a:gd name="T6" fmla="*/ 4 w 9"/>
                <a:gd name="T7" fmla="*/ 10 h 11"/>
                <a:gd name="T8" fmla="*/ 1 w 9"/>
                <a:gd name="T9" fmla="*/ 5 h 11"/>
                <a:gd name="T10" fmla="*/ 1 w 9"/>
                <a:gd name="T11" fmla="*/ 2 h 11"/>
                <a:gd name="T12" fmla="*/ 2 w 9"/>
                <a:gd name="T13" fmla="*/ 1 h 11"/>
                <a:gd name="T14" fmla="*/ 5 w 9"/>
                <a:gd name="T15" fmla="*/ 2 h 11"/>
                <a:gd name="T16" fmla="*/ 9 w 9"/>
                <a:gd name="T1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1">
                  <a:moveTo>
                    <a:pt x="9" y="7"/>
                  </a:moveTo>
                  <a:cubicBezTo>
                    <a:pt x="9" y="7"/>
                    <a:pt x="9" y="9"/>
                    <a:pt x="8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1"/>
                    <a:pt x="5" y="11"/>
                    <a:pt x="4" y="10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1"/>
                    <a:pt x="5" y="2"/>
                  </a:cubicBezTo>
                  <a:lnTo>
                    <a:pt x="9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7" name="Freeform 209"/>
            <p:cNvSpPr/>
            <p:nvPr/>
          </p:nvSpPr>
          <p:spPr bwMode="auto">
            <a:xfrm>
              <a:off x="7362826" y="2994025"/>
              <a:ext cx="338138" cy="134937"/>
            </a:xfrm>
            <a:custGeom>
              <a:avLst/>
              <a:gdLst>
                <a:gd name="T0" fmla="*/ 23 w 30"/>
                <a:gd name="T1" fmla="*/ 12 h 12"/>
                <a:gd name="T2" fmla="*/ 17 w 30"/>
                <a:gd name="T3" fmla="*/ 10 h 12"/>
                <a:gd name="T4" fmla="*/ 15 w 30"/>
                <a:gd name="T5" fmla="*/ 6 h 12"/>
                <a:gd name="T6" fmla="*/ 15 w 30"/>
                <a:gd name="T7" fmla="*/ 6 h 12"/>
                <a:gd name="T8" fmla="*/ 13 w 30"/>
                <a:gd name="T9" fmla="*/ 3 h 12"/>
                <a:gd name="T10" fmla="*/ 8 w 30"/>
                <a:gd name="T11" fmla="*/ 2 h 12"/>
                <a:gd name="T12" fmla="*/ 8 w 30"/>
                <a:gd name="T13" fmla="*/ 2 h 12"/>
                <a:gd name="T14" fmla="*/ 4 w 30"/>
                <a:gd name="T15" fmla="*/ 3 h 12"/>
                <a:gd name="T16" fmla="*/ 2 w 30"/>
                <a:gd name="T17" fmla="*/ 6 h 12"/>
                <a:gd name="T18" fmla="*/ 2 w 30"/>
                <a:gd name="T19" fmla="*/ 6 h 12"/>
                <a:gd name="T20" fmla="*/ 1 w 30"/>
                <a:gd name="T21" fmla="*/ 7 h 12"/>
                <a:gd name="T22" fmla="*/ 0 w 30"/>
                <a:gd name="T23" fmla="*/ 6 h 12"/>
                <a:gd name="T24" fmla="*/ 0 w 30"/>
                <a:gd name="T25" fmla="*/ 6 h 12"/>
                <a:gd name="T26" fmla="*/ 3 w 30"/>
                <a:gd name="T27" fmla="*/ 2 h 12"/>
                <a:gd name="T28" fmla="*/ 8 w 30"/>
                <a:gd name="T29" fmla="*/ 0 h 12"/>
                <a:gd name="T30" fmla="*/ 8 w 30"/>
                <a:gd name="T31" fmla="*/ 0 h 12"/>
                <a:gd name="T32" fmla="*/ 14 w 30"/>
                <a:gd name="T33" fmla="*/ 2 h 12"/>
                <a:gd name="T34" fmla="*/ 16 w 30"/>
                <a:gd name="T35" fmla="*/ 6 h 12"/>
                <a:gd name="T36" fmla="*/ 16 w 30"/>
                <a:gd name="T37" fmla="*/ 6 h 12"/>
                <a:gd name="T38" fmla="*/ 18 w 30"/>
                <a:gd name="T39" fmla="*/ 9 h 12"/>
                <a:gd name="T40" fmla="*/ 23 w 30"/>
                <a:gd name="T41" fmla="*/ 10 h 12"/>
                <a:gd name="T42" fmla="*/ 23 w 30"/>
                <a:gd name="T43" fmla="*/ 10 h 12"/>
                <a:gd name="T44" fmla="*/ 23 w 30"/>
                <a:gd name="T45" fmla="*/ 10 h 12"/>
                <a:gd name="T46" fmla="*/ 27 w 30"/>
                <a:gd name="T47" fmla="*/ 9 h 12"/>
                <a:gd name="T48" fmla="*/ 27 w 30"/>
                <a:gd name="T49" fmla="*/ 9 h 12"/>
                <a:gd name="T50" fmla="*/ 29 w 30"/>
                <a:gd name="T51" fmla="*/ 6 h 12"/>
                <a:gd name="T52" fmla="*/ 29 w 30"/>
                <a:gd name="T53" fmla="*/ 6 h 12"/>
                <a:gd name="T54" fmla="*/ 29 w 30"/>
                <a:gd name="T55" fmla="*/ 6 h 12"/>
                <a:gd name="T56" fmla="*/ 27 w 30"/>
                <a:gd name="T57" fmla="*/ 3 h 12"/>
                <a:gd name="T58" fmla="*/ 22 w 30"/>
                <a:gd name="T59" fmla="*/ 1 h 12"/>
                <a:gd name="T60" fmla="*/ 22 w 30"/>
                <a:gd name="T61" fmla="*/ 1 h 12"/>
                <a:gd name="T62" fmla="*/ 22 w 30"/>
                <a:gd name="T63" fmla="*/ 0 h 12"/>
                <a:gd name="T64" fmla="*/ 28 w 30"/>
                <a:gd name="T65" fmla="*/ 2 h 12"/>
                <a:gd name="T66" fmla="*/ 30 w 30"/>
                <a:gd name="T67" fmla="*/ 6 h 12"/>
                <a:gd name="T68" fmla="*/ 30 w 30"/>
                <a:gd name="T69" fmla="*/ 6 h 12"/>
                <a:gd name="T70" fmla="*/ 28 w 30"/>
                <a:gd name="T71" fmla="*/ 10 h 12"/>
                <a:gd name="T72" fmla="*/ 28 w 30"/>
                <a:gd name="T73" fmla="*/ 10 h 12"/>
                <a:gd name="T74" fmla="*/ 23 w 30"/>
                <a:gd name="T7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" h="12">
                  <a:moveTo>
                    <a:pt x="23" y="12"/>
                  </a:moveTo>
                  <a:cubicBezTo>
                    <a:pt x="21" y="12"/>
                    <a:pt x="19" y="11"/>
                    <a:pt x="17" y="10"/>
                  </a:cubicBezTo>
                  <a:cubicBezTo>
                    <a:pt x="16" y="9"/>
                    <a:pt x="15" y="8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4" y="4"/>
                    <a:pt x="13" y="3"/>
                  </a:cubicBezTo>
                  <a:cubicBezTo>
                    <a:pt x="12" y="2"/>
                    <a:pt x="10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2"/>
                    <a:pt x="5" y="2"/>
                    <a:pt x="4" y="3"/>
                  </a:cubicBezTo>
                  <a:cubicBezTo>
                    <a:pt x="2" y="4"/>
                    <a:pt x="2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7"/>
                    <a:pt x="1" y="7"/>
                  </a:cubicBezTo>
                  <a:cubicBezTo>
                    <a:pt x="1" y="7"/>
                    <a:pt x="0" y="7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3"/>
                    <a:pt x="3" y="2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4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7" y="8"/>
                    <a:pt x="18" y="9"/>
                  </a:cubicBezTo>
                  <a:cubicBezTo>
                    <a:pt x="19" y="10"/>
                    <a:pt x="21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5" y="10"/>
                    <a:pt x="26" y="10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8"/>
                    <a:pt x="29" y="7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8" y="4"/>
                    <a:pt x="27" y="3"/>
                  </a:cubicBezTo>
                  <a:cubicBezTo>
                    <a:pt x="26" y="2"/>
                    <a:pt x="24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7" y="1"/>
                    <a:pt x="28" y="2"/>
                  </a:cubicBezTo>
                  <a:cubicBezTo>
                    <a:pt x="29" y="3"/>
                    <a:pt x="30" y="4"/>
                    <a:pt x="30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8"/>
                    <a:pt x="30" y="9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7" y="11"/>
                    <a:pt x="25" y="12"/>
                    <a:pt x="2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7864175" y="1628962"/>
            <a:ext cx="335437" cy="334207"/>
            <a:chOff x="6475413" y="631826"/>
            <a:chExt cx="1298575" cy="1293813"/>
          </a:xfrm>
          <a:solidFill>
            <a:schemeClr val="bg1"/>
          </a:solidFill>
        </p:grpSpPr>
        <p:sp>
          <p:nvSpPr>
            <p:cNvPr id="49" name="Freeform 273"/>
            <p:cNvSpPr>
              <a:spLocks noEditPoints="1"/>
            </p:cNvSpPr>
            <p:nvPr/>
          </p:nvSpPr>
          <p:spPr bwMode="auto">
            <a:xfrm>
              <a:off x="6888163" y="631826"/>
              <a:ext cx="476250" cy="1293813"/>
            </a:xfrm>
            <a:custGeom>
              <a:avLst/>
              <a:gdLst>
                <a:gd name="T0" fmla="*/ 63 w 127"/>
                <a:gd name="T1" fmla="*/ 0 h 345"/>
                <a:gd name="T2" fmla="*/ 0 w 127"/>
                <a:gd name="T3" fmla="*/ 173 h 345"/>
                <a:gd name="T4" fmla="*/ 63 w 127"/>
                <a:gd name="T5" fmla="*/ 345 h 345"/>
                <a:gd name="T6" fmla="*/ 127 w 127"/>
                <a:gd name="T7" fmla="*/ 173 h 345"/>
                <a:gd name="T8" fmla="*/ 63 w 127"/>
                <a:gd name="T9" fmla="*/ 0 h 345"/>
                <a:gd name="T10" fmla="*/ 63 w 127"/>
                <a:gd name="T11" fmla="*/ 317 h 345"/>
                <a:gd name="T12" fmla="*/ 10 w 127"/>
                <a:gd name="T13" fmla="*/ 173 h 345"/>
                <a:gd name="T14" fmla="*/ 63 w 127"/>
                <a:gd name="T15" fmla="*/ 28 h 345"/>
                <a:gd name="T16" fmla="*/ 117 w 127"/>
                <a:gd name="T17" fmla="*/ 173 h 345"/>
                <a:gd name="T18" fmla="*/ 63 w 127"/>
                <a:gd name="T19" fmla="*/ 317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7" h="345">
                  <a:moveTo>
                    <a:pt x="63" y="0"/>
                  </a:moveTo>
                  <a:cubicBezTo>
                    <a:pt x="28" y="0"/>
                    <a:pt x="0" y="77"/>
                    <a:pt x="0" y="173"/>
                  </a:cubicBezTo>
                  <a:cubicBezTo>
                    <a:pt x="0" y="268"/>
                    <a:pt x="28" y="345"/>
                    <a:pt x="63" y="345"/>
                  </a:cubicBezTo>
                  <a:cubicBezTo>
                    <a:pt x="98" y="345"/>
                    <a:pt x="127" y="268"/>
                    <a:pt x="127" y="173"/>
                  </a:cubicBezTo>
                  <a:cubicBezTo>
                    <a:pt x="127" y="77"/>
                    <a:pt x="98" y="0"/>
                    <a:pt x="63" y="0"/>
                  </a:cubicBezTo>
                  <a:close/>
                  <a:moveTo>
                    <a:pt x="63" y="317"/>
                  </a:moveTo>
                  <a:cubicBezTo>
                    <a:pt x="34" y="317"/>
                    <a:pt x="10" y="253"/>
                    <a:pt x="10" y="173"/>
                  </a:cubicBezTo>
                  <a:cubicBezTo>
                    <a:pt x="10" y="93"/>
                    <a:pt x="34" y="28"/>
                    <a:pt x="63" y="28"/>
                  </a:cubicBezTo>
                  <a:cubicBezTo>
                    <a:pt x="93" y="28"/>
                    <a:pt x="117" y="93"/>
                    <a:pt x="117" y="173"/>
                  </a:cubicBezTo>
                  <a:cubicBezTo>
                    <a:pt x="117" y="253"/>
                    <a:pt x="93" y="317"/>
                    <a:pt x="63" y="3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0" name="Freeform 274"/>
            <p:cNvSpPr>
              <a:spLocks noEditPoints="1"/>
            </p:cNvSpPr>
            <p:nvPr/>
          </p:nvSpPr>
          <p:spPr bwMode="auto">
            <a:xfrm>
              <a:off x="6475413" y="1041401"/>
              <a:ext cx="1298575" cy="476250"/>
            </a:xfrm>
            <a:custGeom>
              <a:avLst/>
              <a:gdLst>
                <a:gd name="T0" fmla="*/ 346 w 346"/>
                <a:gd name="T1" fmla="*/ 64 h 127"/>
                <a:gd name="T2" fmla="*/ 173 w 346"/>
                <a:gd name="T3" fmla="*/ 0 h 127"/>
                <a:gd name="T4" fmla="*/ 0 w 346"/>
                <a:gd name="T5" fmla="*/ 64 h 127"/>
                <a:gd name="T6" fmla="*/ 173 w 346"/>
                <a:gd name="T7" fmla="*/ 127 h 127"/>
                <a:gd name="T8" fmla="*/ 346 w 346"/>
                <a:gd name="T9" fmla="*/ 64 h 127"/>
                <a:gd name="T10" fmla="*/ 29 w 346"/>
                <a:gd name="T11" fmla="*/ 64 h 127"/>
                <a:gd name="T12" fmla="*/ 173 w 346"/>
                <a:gd name="T13" fmla="*/ 10 h 127"/>
                <a:gd name="T14" fmla="*/ 318 w 346"/>
                <a:gd name="T15" fmla="*/ 64 h 127"/>
                <a:gd name="T16" fmla="*/ 173 w 346"/>
                <a:gd name="T17" fmla="*/ 117 h 127"/>
                <a:gd name="T18" fmla="*/ 29 w 346"/>
                <a:gd name="T19" fmla="*/ 6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6" h="127">
                  <a:moveTo>
                    <a:pt x="346" y="64"/>
                  </a:moveTo>
                  <a:cubicBezTo>
                    <a:pt x="346" y="28"/>
                    <a:pt x="269" y="0"/>
                    <a:pt x="173" y="0"/>
                  </a:cubicBezTo>
                  <a:cubicBezTo>
                    <a:pt x="78" y="0"/>
                    <a:pt x="0" y="28"/>
                    <a:pt x="0" y="64"/>
                  </a:cubicBezTo>
                  <a:cubicBezTo>
                    <a:pt x="0" y="99"/>
                    <a:pt x="78" y="127"/>
                    <a:pt x="173" y="127"/>
                  </a:cubicBezTo>
                  <a:cubicBezTo>
                    <a:pt x="269" y="127"/>
                    <a:pt x="346" y="99"/>
                    <a:pt x="346" y="64"/>
                  </a:cubicBezTo>
                  <a:close/>
                  <a:moveTo>
                    <a:pt x="29" y="64"/>
                  </a:moveTo>
                  <a:cubicBezTo>
                    <a:pt x="29" y="34"/>
                    <a:pt x="93" y="10"/>
                    <a:pt x="173" y="10"/>
                  </a:cubicBezTo>
                  <a:cubicBezTo>
                    <a:pt x="253" y="10"/>
                    <a:pt x="318" y="34"/>
                    <a:pt x="318" y="64"/>
                  </a:cubicBezTo>
                  <a:cubicBezTo>
                    <a:pt x="318" y="93"/>
                    <a:pt x="253" y="117"/>
                    <a:pt x="173" y="117"/>
                  </a:cubicBezTo>
                  <a:cubicBezTo>
                    <a:pt x="93" y="117"/>
                    <a:pt x="29" y="93"/>
                    <a:pt x="29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1" name="Freeform 275"/>
            <p:cNvSpPr>
              <a:spLocks noEditPoints="1"/>
            </p:cNvSpPr>
            <p:nvPr/>
          </p:nvSpPr>
          <p:spPr bwMode="auto">
            <a:xfrm>
              <a:off x="6573838" y="730251"/>
              <a:ext cx="1101725" cy="1101725"/>
            </a:xfrm>
            <a:custGeom>
              <a:avLst/>
              <a:gdLst>
                <a:gd name="T0" fmla="*/ 269 w 294"/>
                <a:gd name="T1" fmla="*/ 24 h 294"/>
                <a:gd name="T2" fmla="*/ 102 w 294"/>
                <a:gd name="T3" fmla="*/ 102 h 294"/>
                <a:gd name="T4" fmla="*/ 25 w 294"/>
                <a:gd name="T5" fmla="*/ 269 h 294"/>
                <a:gd name="T6" fmla="*/ 192 w 294"/>
                <a:gd name="T7" fmla="*/ 192 h 294"/>
                <a:gd name="T8" fmla="*/ 269 w 294"/>
                <a:gd name="T9" fmla="*/ 24 h 294"/>
                <a:gd name="T10" fmla="*/ 45 w 294"/>
                <a:gd name="T11" fmla="*/ 249 h 294"/>
                <a:gd name="T12" fmla="*/ 110 w 294"/>
                <a:gd name="T13" fmla="*/ 109 h 294"/>
                <a:gd name="T14" fmla="*/ 250 w 294"/>
                <a:gd name="T15" fmla="*/ 44 h 294"/>
                <a:gd name="T16" fmla="*/ 185 w 294"/>
                <a:gd name="T17" fmla="*/ 184 h 294"/>
                <a:gd name="T18" fmla="*/ 45 w 294"/>
                <a:gd name="T19" fmla="*/ 249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4">
                  <a:moveTo>
                    <a:pt x="269" y="24"/>
                  </a:moveTo>
                  <a:cubicBezTo>
                    <a:pt x="245" y="0"/>
                    <a:pt x="170" y="34"/>
                    <a:pt x="102" y="102"/>
                  </a:cubicBezTo>
                  <a:cubicBezTo>
                    <a:pt x="35" y="169"/>
                    <a:pt x="0" y="244"/>
                    <a:pt x="25" y="269"/>
                  </a:cubicBezTo>
                  <a:cubicBezTo>
                    <a:pt x="50" y="294"/>
                    <a:pt x="125" y="259"/>
                    <a:pt x="192" y="192"/>
                  </a:cubicBezTo>
                  <a:cubicBezTo>
                    <a:pt x="260" y="124"/>
                    <a:pt x="294" y="49"/>
                    <a:pt x="269" y="24"/>
                  </a:cubicBezTo>
                  <a:close/>
                  <a:moveTo>
                    <a:pt x="45" y="249"/>
                  </a:moveTo>
                  <a:cubicBezTo>
                    <a:pt x="24" y="228"/>
                    <a:pt x="53" y="165"/>
                    <a:pt x="110" y="109"/>
                  </a:cubicBezTo>
                  <a:cubicBezTo>
                    <a:pt x="166" y="52"/>
                    <a:pt x="229" y="23"/>
                    <a:pt x="250" y="44"/>
                  </a:cubicBezTo>
                  <a:cubicBezTo>
                    <a:pt x="270" y="65"/>
                    <a:pt x="241" y="128"/>
                    <a:pt x="185" y="184"/>
                  </a:cubicBezTo>
                  <a:cubicBezTo>
                    <a:pt x="128" y="241"/>
                    <a:pt x="66" y="270"/>
                    <a:pt x="45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2" name="Freeform 276"/>
            <p:cNvSpPr>
              <a:spLocks noEditPoints="1"/>
            </p:cNvSpPr>
            <p:nvPr/>
          </p:nvSpPr>
          <p:spPr bwMode="auto">
            <a:xfrm>
              <a:off x="6573838" y="730251"/>
              <a:ext cx="1101725" cy="1101725"/>
            </a:xfrm>
            <a:custGeom>
              <a:avLst/>
              <a:gdLst>
                <a:gd name="T0" fmla="*/ 269 w 294"/>
                <a:gd name="T1" fmla="*/ 269 h 294"/>
                <a:gd name="T2" fmla="*/ 192 w 294"/>
                <a:gd name="T3" fmla="*/ 102 h 294"/>
                <a:gd name="T4" fmla="*/ 25 w 294"/>
                <a:gd name="T5" fmla="*/ 24 h 294"/>
                <a:gd name="T6" fmla="*/ 102 w 294"/>
                <a:gd name="T7" fmla="*/ 192 h 294"/>
                <a:gd name="T8" fmla="*/ 269 w 294"/>
                <a:gd name="T9" fmla="*/ 269 h 294"/>
                <a:gd name="T10" fmla="*/ 45 w 294"/>
                <a:gd name="T11" fmla="*/ 44 h 294"/>
                <a:gd name="T12" fmla="*/ 185 w 294"/>
                <a:gd name="T13" fmla="*/ 109 h 294"/>
                <a:gd name="T14" fmla="*/ 250 w 294"/>
                <a:gd name="T15" fmla="*/ 249 h 294"/>
                <a:gd name="T16" fmla="*/ 110 w 294"/>
                <a:gd name="T17" fmla="*/ 184 h 294"/>
                <a:gd name="T18" fmla="*/ 45 w 294"/>
                <a:gd name="T19" fmla="*/ 4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4">
                  <a:moveTo>
                    <a:pt x="269" y="269"/>
                  </a:moveTo>
                  <a:cubicBezTo>
                    <a:pt x="294" y="244"/>
                    <a:pt x="260" y="169"/>
                    <a:pt x="192" y="102"/>
                  </a:cubicBezTo>
                  <a:cubicBezTo>
                    <a:pt x="125" y="34"/>
                    <a:pt x="50" y="0"/>
                    <a:pt x="25" y="24"/>
                  </a:cubicBezTo>
                  <a:cubicBezTo>
                    <a:pt x="0" y="49"/>
                    <a:pt x="35" y="124"/>
                    <a:pt x="102" y="192"/>
                  </a:cubicBezTo>
                  <a:cubicBezTo>
                    <a:pt x="170" y="259"/>
                    <a:pt x="245" y="294"/>
                    <a:pt x="269" y="269"/>
                  </a:cubicBezTo>
                  <a:close/>
                  <a:moveTo>
                    <a:pt x="45" y="44"/>
                  </a:moveTo>
                  <a:cubicBezTo>
                    <a:pt x="66" y="23"/>
                    <a:pt x="128" y="52"/>
                    <a:pt x="185" y="109"/>
                  </a:cubicBezTo>
                  <a:cubicBezTo>
                    <a:pt x="241" y="165"/>
                    <a:pt x="270" y="228"/>
                    <a:pt x="250" y="249"/>
                  </a:cubicBezTo>
                  <a:cubicBezTo>
                    <a:pt x="229" y="270"/>
                    <a:pt x="166" y="241"/>
                    <a:pt x="110" y="184"/>
                  </a:cubicBezTo>
                  <a:cubicBezTo>
                    <a:pt x="53" y="128"/>
                    <a:pt x="24" y="65"/>
                    <a:pt x="45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3" name="Oval 277"/>
            <p:cNvSpPr>
              <a:spLocks noChangeArrowheads="1"/>
            </p:cNvSpPr>
            <p:nvPr/>
          </p:nvSpPr>
          <p:spPr bwMode="auto">
            <a:xfrm>
              <a:off x="7027863" y="1179513"/>
              <a:ext cx="198438" cy="1984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884950" y="3159627"/>
            <a:ext cx="293887" cy="285979"/>
            <a:chOff x="4854143" y="1679574"/>
            <a:chExt cx="354013" cy="344487"/>
          </a:xfrm>
          <a:solidFill>
            <a:schemeClr val="bg1"/>
          </a:solidFill>
        </p:grpSpPr>
        <p:sp>
          <p:nvSpPr>
            <p:cNvPr id="55" name="Freeform 15"/>
            <p:cNvSpPr>
              <a:spLocks noEditPoints="1"/>
            </p:cNvSpPr>
            <p:nvPr/>
          </p:nvSpPr>
          <p:spPr bwMode="auto">
            <a:xfrm>
              <a:off x="4984318" y="1747837"/>
              <a:ext cx="26988" cy="49212"/>
            </a:xfrm>
            <a:custGeom>
              <a:avLst/>
              <a:gdLst>
                <a:gd name="T0" fmla="*/ 6 w 11"/>
                <a:gd name="T1" fmla="*/ 0 h 20"/>
                <a:gd name="T2" fmla="*/ 4 w 11"/>
                <a:gd name="T3" fmla="*/ 0 h 20"/>
                <a:gd name="T4" fmla="*/ 0 w 11"/>
                <a:gd name="T5" fmla="*/ 4 h 20"/>
                <a:gd name="T6" fmla="*/ 0 w 11"/>
                <a:gd name="T7" fmla="*/ 20 h 20"/>
                <a:gd name="T8" fmla="*/ 11 w 11"/>
                <a:gd name="T9" fmla="*/ 20 h 20"/>
                <a:gd name="T10" fmla="*/ 11 w 11"/>
                <a:gd name="T11" fmla="*/ 4 h 20"/>
                <a:gd name="T12" fmla="*/ 6 w 11"/>
                <a:gd name="T13" fmla="*/ 0 h 20"/>
                <a:gd name="T14" fmla="*/ 6 w 11"/>
                <a:gd name="T15" fmla="*/ 0 h 20"/>
                <a:gd name="T16" fmla="*/ 6 w 11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20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6" y="0"/>
                  </a:cubicBezTo>
                  <a:close/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6" name="Freeform 16"/>
            <p:cNvSpPr>
              <a:spLocks noEditPoints="1"/>
            </p:cNvSpPr>
            <p:nvPr/>
          </p:nvSpPr>
          <p:spPr bwMode="auto">
            <a:xfrm>
              <a:off x="5054168" y="1747837"/>
              <a:ext cx="23813" cy="49212"/>
            </a:xfrm>
            <a:custGeom>
              <a:avLst/>
              <a:gdLst>
                <a:gd name="T0" fmla="*/ 6 w 10"/>
                <a:gd name="T1" fmla="*/ 0 h 20"/>
                <a:gd name="T2" fmla="*/ 4 w 10"/>
                <a:gd name="T3" fmla="*/ 0 h 20"/>
                <a:gd name="T4" fmla="*/ 0 w 10"/>
                <a:gd name="T5" fmla="*/ 4 h 20"/>
                <a:gd name="T6" fmla="*/ 0 w 10"/>
                <a:gd name="T7" fmla="*/ 20 h 20"/>
                <a:gd name="T8" fmla="*/ 10 w 10"/>
                <a:gd name="T9" fmla="*/ 20 h 20"/>
                <a:gd name="T10" fmla="*/ 10 w 10"/>
                <a:gd name="T11" fmla="*/ 4 h 20"/>
                <a:gd name="T12" fmla="*/ 6 w 10"/>
                <a:gd name="T13" fmla="*/ 0 h 20"/>
                <a:gd name="T14" fmla="*/ 6 w 10"/>
                <a:gd name="T15" fmla="*/ 0 h 20"/>
                <a:gd name="T16" fmla="*/ 6 w 10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2"/>
                    <a:pt x="8" y="0"/>
                    <a:pt x="6" y="0"/>
                  </a:cubicBezTo>
                  <a:close/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7" name="Freeform 17"/>
            <p:cNvSpPr>
              <a:spLocks noEditPoints="1"/>
            </p:cNvSpPr>
            <p:nvPr/>
          </p:nvSpPr>
          <p:spPr bwMode="auto">
            <a:xfrm>
              <a:off x="4854143" y="1679574"/>
              <a:ext cx="354013" cy="344487"/>
            </a:xfrm>
            <a:custGeom>
              <a:avLst/>
              <a:gdLst>
                <a:gd name="T0" fmla="*/ 72 w 144"/>
                <a:gd name="T1" fmla="*/ 0 h 140"/>
                <a:gd name="T2" fmla="*/ 0 w 144"/>
                <a:gd name="T3" fmla="*/ 72 h 140"/>
                <a:gd name="T4" fmla="*/ 21 w 144"/>
                <a:gd name="T5" fmla="*/ 122 h 140"/>
                <a:gd name="T6" fmla="*/ 50 w 144"/>
                <a:gd name="T7" fmla="*/ 140 h 140"/>
                <a:gd name="T8" fmla="*/ 52 w 144"/>
                <a:gd name="T9" fmla="*/ 140 h 140"/>
                <a:gd name="T10" fmla="*/ 59 w 144"/>
                <a:gd name="T11" fmla="*/ 136 h 140"/>
                <a:gd name="T12" fmla="*/ 54 w 144"/>
                <a:gd name="T13" fmla="*/ 127 h 140"/>
                <a:gd name="T14" fmla="*/ 31 w 144"/>
                <a:gd name="T15" fmla="*/ 113 h 140"/>
                <a:gd name="T16" fmla="*/ 14 w 144"/>
                <a:gd name="T17" fmla="*/ 72 h 140"/>
                <a:gd name="T18" fmla="*/ 72 w 144"/>
                <a:gd name="T19" fmla="*/ 14 h 140"/>
                <a:gd name="T20" fmla="*/ 130 w 144"/>
                <a:gd name="T21" fmla="*/ 72 h 140"/>
                <a:gd name="T22" fmla="*/ 113 w 144"/>
                <a:gd name="T23" fmla="*/ 113 h 140"/>
                <a:gd name="T24" fmla="*/ 92 w 144"/>
                <a:gd name="T25" fmla="*/ 124 h 140"/>
                <a:gd name="T26" fmla="*/ 85 w 144"/>
                <a:gd name="T27" fmla="*/ 121 h 140"/>
                <a:gd name="T28" fmla="*/ 79 w 144"/>
                <a:gd name="T29" fmla="*/ 96 h 140"/>
                <a:gd name="T30" fmla="*/ 100 w 144"/>
                <a:gd name="T31" fmla="*/ 74 h 140"/>
                <a:gd name="T32" fmla="*/ 100 w 144"/>
                <a:gd name="T33" fmla="*/ 52 h 140"/>
                <a:gd name="T34" fmla="*/ 44 w 144"/>
                <a:gd name="T35" fmla="*/ 52 h 140"/>
                <a:gd name="T36" fmla="*/ 44 w 144"/>
                <a:gd name="T37" fmla="*/ 74 h 140"/>
                <a:gd name="T38" fmla="*/ 65 w 144"/>
                <a:gd name="T39" fmla="*/ 96 h 140"/>
                <a:gd name="T40" fmla="*/ 74 w 144"/>
                <a:gd name="T41" fmla="*/ 130 h 140"/>
                <a:gd name="T42" fmla="*/ 92 w 144"/>
                <a:gd name="T43" fmla="*/ 138 h 140"/>
                <a:gd name="T44" fmla="*/ 123 w 144"/>
                <a:gd name="T45" fmla="*/ 123 h 140"/>
                <a:gd name="T46" fmla="*/ 123 w 144"/>
                <a:gd name="T47" fmla="*/ 123 h 140"/>
                <a:gd name="T48" fmla="*/ 144 w 144"/>
                <a:gd name="T49" fmla="*/ 72 h 140"/>
                <a:gd name="T50" fmla="*/ 72 w 144"/>
                <a:gd name="T51" fmla="*/ 0 h 140"/>
                <a:gd name="T52" fmla="*/ 72 w 144"/>
                <a:gd name="T53" fmla="*/ 0 h 140"/>
                <a:gd name="T54" fmla="*/ 72 w 144"/>
                <a:gd name="T55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44" h="140">
                  <a:moveTo>
                    <a:pt x="72" y="0"/>
                  </a:moveTo>
                  <a:cubicBezTo>
                    <a:pt x="33" y="0"/>
                    <a:pt x="0" y="32"/>
                    <a:pt x="0" y="72"/>
                  </a:cubicBezTo>
                  <a:cubicBezTo>
                    <a:pt x="0" y="91"/>
                    <a:pt x="8" y="109"/>
                    <a:pt x="21" y="122"/>
                  </a:cubicBezTo>
                  <a:cubicBezTo>
                    <a:pt x="29" y="130"/>
                    <a:pt x="39" y="137"/>
                    <a:pt x="50" y="140"/>
                  </a:cubicBezTo>
                  <a:cubicBezTo>
                    <a:pt x="51" y="140"/>
                    <a:pt x="51" y="140"/>
                    <a:pt x="52" y="140"/>
                  </a:cubicBezTo>
                  <a:cubicBezTo>
                    <a:pt x="55" y="140"/>
                    <a:pt x="58" y="139"/>
                    <a:pt x="59" y="136"/>
                  </a:cubicBezTo>
                  <a:cubicBezTo>
                    <a:pt x="60" y="132"/>
                    <a:pt x="58" y="128"/>
                    <a:pt x="54" y="127"/>
                  </a:cubicBezTo>
                  <a:cubicBezTo>
                    <a:pt x="45" y="124"/>
                    <a:pt x="37" y="119"/>
                    <a:pt x="31" y="113"/>
                  </a:cubicBezTo>
                  <a:cubicBezTo>
                    <a:pt x="20" y="102"/>
                    <a:pt x="14" y="87"/>
                    <a:pt x="14" y="72"/>
                  </a:cubicBezTo>
                  <a:cubicBezTo>
                    <a:pt x="14" y="40"/>
                    <a:pt x="40" y="14"/>
                    <a:pt x="72" y="14"/>
                  </a:cubicBezTo>
                  <a:cubicBezTo>
                    <a:pt x="104" y="14"/>
                    <a:pt x="130" y="40"/>
                    <a:pt x="130" y="72"/>
                  </a:cubicBezTo>
                  <a:cubicBezTo>
                    <a:pt x="130" y="87"/>
                    <a:pt x="124" y="102"/>
                    <a:pt x="113" y="113"/>
                  </a:cubicBezTo>
                  <a:cubicBezTo>
                    <a:pt x="109" y="117"/>
                    <a:pt x="99" y="124"/>
                    <a:pt x="92" y="124"/>
                  </a:cubicBezTo>
                  <a:cubicBezTo>
                    <a:pt x="89" y="124"/>
                    <a:pt x="87" y="123"/>
                    <a:pt x="85" y="121"/>
                  </a:cubicBezTo>
                  <a:cubicBezTo>
                    <a:pt x="80" y="115"/>
                    <a:pt x="79" y="104"/>
                    <a:pt x="79" y="96"/>
                  </a:cubicBezTo>
                  <a:cubicBezTo>
                    <a:pt x="91" y="96"/>
                    <a:pt x="100" y="86"/>
                    <a:pt x="100" y="74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86"/>
                    <a:pt x="53" y="95"/>
                    <a:pt x="65" y="96"/>
                  </a:cubicBezTo>
                  <a:cubicBezTo>
                    <a:pt x="65" y="106"/>
                    <a:pt x="66" y="121"/>
                    <a:pt x="74" y="130"/>
                  </a:cubicBezTo>
                  <a:cubicBezTo>
                    <a:pt x="79" y="135"/>
                    <a:pt x="85" y="138"/>
                    <a:pt x="92" y="138"/>
                  </a:cubicBezTo>
                  <a:cubicBezTo>
                    <a:pt x="106" y="138"/>
                    <a:pt x="121" y="124"/>
                    <a:pt x="123" y="123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37" y="109"/>
                    <a:pt x="144" y="91"/>
                    <a:pt x="144" y="72"/>
                  </a:cubicBezTo>
                  <a:cubicBezTo>
                    <a:pt x="144" y="32"/>
                    <a:pt x="112" y="0"/>
                    <a:pt x="72" y="0"/>
                  </a:cubicBezTo>
                  <a:close/>
                  <a:moveTo>
                    <a:pt x="72" y="0"/>
                  </a:moveTo>
                  <a:cubicBezTo>
                    <a:pt x="72" y="0"/>
                    <a:pt x="72" y="0"/>
                    <a:pt x="7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2400"/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28081" t="45099" r="29345" b="45855"/>
          <a:stretch>
            <a:fillRect/>
          </a:stretch>
        </p:blipFill>
        <p:spPr>
          <a:xfrm>
            <a:off x="1463993" y="1939290"/>
            <a:ext cx="2579370" cy="56721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l="28818" t="70449" r="35110" b="22927"/>
          <a:stretch>
            <a:fillRect/>
          </a:stretch>
        </p:blipFill>
        <p:spPr>
          <a:xfrm>
            <a:off x="1463993" y="3433763"/>
            <a:ext cx="2579370" cy="44529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l="27247" t="29256" r="28086" b="41011"/>
          <a:stretch>
            <a:fillRect/>
          </a:stretch>
        </p:blipFill>
        <p:spPr>
          <a:xfrm>
            <a:off x="5040630" y="1770221"/>
            <a:ext cx="2638901" cy="9877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rcRect l="27247" t="55352" r="28823" b="28518"/>
          <a:stretch>
            <a:fillRect/>
          </a:stretch>
        </p:blipFill>
        <p:spPr>
          <a:xfrm>
            <a:off x="5040154" y="3302318"/>
            <a:ext cx="2676049" cy="8305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504594" y="477943"/>
            <a:ext cx="1269920" cy="320040"/>
            <a:chOff x="672792" y="637257"/>
            <a:chExt cx="1693227" cy="426720"/>
          </a:xfrm>
        </p:grpSpPr>
        <p:sp>
          <p:nvSpPr>
            <p:cNvPr id="25" name="矩形 24"/>
            <p:cNvSpPr/>
            <p:nvPr/>
          </p:nvSpPr>
          <p:spPr>
            <a:xfrm>
              <a:off x="1106179" y="637257"/>
              <a:ext cx="1259840" cy="4267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宋体" panose="02010600030101010101" pitchFamily="2" charset="-122"/>
                  <a:cs typeface="Meiryo UI" panose="020B0604030504040204" pitchFamily="34" charset="-128"/>
                </a:rPr>
                <a:t>功能需求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宋体" panose="02010600030101010101" pitchFamily="2" charset="-122"/>
                <a:cs typeface="Meiryo UI" panose="020B0604030504040204" pitchFamily="34" charset="-128"/>
              </a:endParaRPr>
            </a:p>
          </p:txBody>
        </p:sp>
        <p:sp>
          <p:nvSpPr>
            <p:cNvPr id="26" name="直角三角形 25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7" name="直角三角形 26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110458" y="1533749"/>
            <a:ext cx="531235" cy="443078"/>
            <a:chOff x="2760663" y="5032375"/>
            <a:chExt cx="1473200" cy="1228726"/>
          </a:xfrm>
          <a:solidFill>
            <a:schemeClr val="bg1"/>
          </a:solidFill>
        </p:grpSpPr>
        <p:sp>
          <p:nvSpPr>
            <p:cNvPr id="5" name="Freeform 15"/>
            <p:cNvSpPr/>
            <p:nvPr/>
          </p:nvSpPr>
          <p:spPr bwMode="auto">
            <a:xfrm>
              <a:off x="3005138" y="5856288"/>
              <a:ext cx="285750" cy="404813"/>
            </a:xfrm>
            <a:custGeom>
              <a:avLst/>
              <a:gdLst>
                <a:gd name="T0" fmla="*/ 76 w 76"/>
                <a:gd name="T1" fmla="*/ 103 h 108"/>
                <a:gd name="T2" fmla="*/ 62 w 76"/>
                <a:gd name="T3" fmla="*/ 108 h 108"/>
                <a:gd name="T4" fmla="*/ 13 w 76"/>
                <a:gd name="T5" fmla="*/ 108 h 108"/>
                <a:gd name="T6" fmla="*/ 0 w 76"/>
                <a:gd name="T7" fmla="*/ 103 h 108"/>
                <a:gd name="T8" fmla="*/ 0 w 76"/>
                <a:gd name="T9" fmla="*/ 5 h 108"/>
                <a:gd name="T10" fmla="*/ 13 w 76"/>
                <a:gd name="T11" fmla="*/ 0 h 108"/>
                <a:gd name="T12" fmla="*/ 62 w 76"/>
                <a:gd name="T13" fmla="*/ 0 h 108"/>
                <a:gd name="T14" fmla="*/ 76 w 76"/>
                <a:gd name="T15" fmla="*/ 5 h 108"/>
                <a:gd name="T16" fmla="*/ 76 w 76"/>
                <a:gd name="T17" fmla="*/ 10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108">
                  <a:moveTo>
                    <a:pt x="76" y="103"/>
                  </a:moveTo>
                  <a:cubicBezTo>
                    <a:pt x="76" y="106"/>
                    <a:pt x="70" y="108"/>
                    <a:pt x="62" y="108"/>
                  </a:cubicBezTo>
                  <a:cubicBezTo>
                    <a:pt x="13" y="108"/>
                    <a:pt x="13" y="108"/>
                    <a:pt x="13" y="108"/>
                  </a:cubicBezTo>
                  <a:cubicBezTo>
                    <a:pt x="6" y="108"/>
                    <a:pt x="0" y="106"/>
                    <a:pt x="0" y="10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6" y="0"/>
                    <a:pt x="13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70" y="0"/>
                    <a:pt x="76" y="2"/>
                    <a:pt x="76" y="5"/>
                  </a:cubicBezTo>
                  <a:lnTo>
                    <a:pt x="76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6" name="Freeform 16"/>
            <p:cNvSpPr/>
            <p:nvPr/>
          </p:nvSpPr>
          <p:spPr bwMode="auto">
            <a:xfrm>
              <a:off x="3321051" y="5645150"/>
              <a:ext cx="284163" cy="615950"/>
            </a:xfrm>
            <a:custGeom>
              <a:avLst/>
              <a:gdLst>
                <a:gd name="T0" fmla="*/ 76 w 76"/>
                <a:gd name="T1" fmla="*/ 156 h 164"/>
                <a:gd name="T2" fmla="*/ 62 w 76"/>
                <a:gd name="T3" fmla="*/ 164 h 164"/>
                <a:gd name="T4" fmla="*/ 13 w 76"/>
                <a:gd name="T5" fmla="*/ 164 h 164"/>
                <a:gd name="T6" fmla="*/ 0 w 76"/>
                <a:gd name="T7" fmla="*/ 156 h 164"/>
                <a:gd name="T8" fmla="*/ 0 w 76"/>
                <a:gd name="T9" fmla="*/ 7 h 164"/>
                <a:gd name="T10" fmla="*/ 13 w 76"/>
                <a:gd name="T11" fmla="*/ 0 h 164"/>
                <a:gd name="T12" fmla="*/ 62 w 76"/>
                <a:gd name="T13" fmla="*/ 0 h 164"/>
                <a:gd name="T14" fmla="*/ 76 w 76"/>
                <a:gd name="T15" fmla="*/ 7 h 164"/>
                <a:gd name="T16" fmla="*/ 76 w 76"/>
                <a:gd name="T17" fmla="*/ 15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164">
                  <a:moveTo>
                    <a:pt x="76" y="156"/>
                  </a:moveTo>
                  <a:cubicBezTo>
                    <a:pt x="76" y="160"/>
                    <a:pt x="70" y="164"/>
                    <a:pt x="62" y="164"/>
                  </a:cubicBezTo>
                  <a:cubicBezTo>
                    <a:pt x="13" y="164"/>
                    <a:pt x="13" y="164"/>
                    <a:pt x="13" y="164"/>
                  </a:cubicBezTo>
                  <a:cubicBezTo>
                    <a:pt x="6" y="164"/>
                    <a:pt x="0" y="160"/>
                    <a:pt x="0" y="15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6" y="0"/>
                    <a:pt x="13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70" y="0"/>
                    <a:pt x="76" y="3"/>
                    <a:pt x="76" y="7"/>
                  </a:cubicBezTo>
                  <a:lnTo>
                    <a:pt x="76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7" name="Freeform 17"/>
            <p:cNvSpPr/>
            <p:nvPr/>
          </p:nvSpPr>
          <p:spPr bwMode="auto">
            <a:xfrm>
              <a:off x="3635376" y="5397500"/>
              <a:ext cx="282575" cy="863600"/>
            </a:xfrm>
            <a:custGeom>
              <a:avLst/>
              <a:gdLst>
                <a:gd name="T0" fmla="*/ 75 w 75"/>
                <a:gd name="T1" fmla="*/ 219 h 230"/>
                <a:gd name="T2" fmla="*/ 62 w 75"/>
                <a:gd name="T3" fmla="*/ 230 h 230"/>
                <a:gd name="T4" fmla="*/ 13 w 75"/>
                <a:gd name="T5" fmla="*/ 230 h 230"/>
                <a:gd name="T6" fmla="*/ 0 w 75"/>
                <a:gd name="T7" fmla="*/ 219 h 230"/>
                <a:gd name="T8" fmla="*/ 0 w 75"/>
                <a:gd name="T9" fmla="*/ 10 h 230"/>
                <a:gd name="T10" fmla="*/ 13 w 75"/>
                <a:gd name="T11" fmla="*/ 0 h 230"/>
                <a:gd name="T12" fmla="*/ 62 w 75"/>
                <a:gd name="T13" fmla="*/ 0 h 230"/>
                <a:gd name="T14" fmla="*/ 75 w 75"/>
                <a:gd name="T15" fmla="*/ 10 h 230"/>
                <a:gd name="T16" fmla="*/ 75 w 75"/>
                <a:gd name="T17" fmla="*/ 21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230">
                  <a:moveTo>
                    <a:pt x="75" y="219"/>
                  </a:moveTo>
                  <a:cubicBezTo>
                    <a:pt x="75" y="225"/>
                    <a:pt x="70" y="230"/>
                    <a:pt x="62" y="230"/>
                  </a:cubicBezTo>
                  <a:cubicBezTo>
                    <a:pt x="13" y="230"/>
                    <a:pt x="13" y="230"/>
                    <a:pt x="13" y="230"/>
                  </a:cubicBezTo>
                  <a:cubicBezTo>
                    <a:pt x="6" y="230"/>
                    <a:pt x="0" y="225"/>
                    <a:pt x="0" y="21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6" y="0"/>
                    <a:pt x="13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70" y="0"/>
                    <a:pt x="75" y="4"/>
                    <a:pt x="75" y="10"/>
                  </a:cubicBezTo>
                  <a:lnTo>
                    <a:pt x="75" y="2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8" name="Freeform 18"/>
            <p:cNvSpPr/>
            <p:nvPr/>
          </p:nvSpPr>
          <p:spPr bwMode="auto">
            <a:xfrm>
              <a:off x="3951288" y="5205413"/>
              <a:ext cx="282575" cy="1055688"/>
            </a:xfrm>
            <a:custGeom>
              <a:avLst/>
              <a:gdLst>
                <a:gd name="T0" fmla="*/ 75 w 75"/>
                <a:gd name="T1" fmla="*/ 268 h 281"/>
                <a:gd name="T2" fmla="*/ 62 w 75"/>
                <a:gd name="T3" fmla="*/ 281 h 281"/>
                <a:gd name="T4" fmla="*/ 13 w 75"/>
                <a:gd name="T5" fmla="*/ 281 h 281"/>
                <a:gd name="T6" fmla="*/ 0 w 75"/>
                <a:gd name="T7" fmla="*/ 268 h 281"/>
                <a:gd name="T8" fmla="*/ 0 w 75"/>
                <a:gd name="T9" fmla="*/ 13 h 281"/>
                <a:gd name="T10" fmla="*/ 13 w 75"/>
                <a:gd name="T11" fmla="*/ 0 h 281"/>
                <a:gd name="T12" fmla="*/ 62 w 75"/>
                <a:gd name="T13" fmla="*/ 0 h 281"/>
                <a:gd name="T14" fmla="*/ 75 w 75"/>
                <a:gd name="T15" fmla="*/ 13 h 281"/>
                <a:gd name="T16" fmla="*/ 75 w 75"/>
                <a:gd name="T17" fmla="*/ 268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281">
                  <a:moveTo>
                    <a:pt x="75" y="268"/>
                  </a:moveTo>
                  <a:cubicBezTo>
                    <a:pt x="75" y="275"/>
                    <a:pt x="69" y="281"/>
                    <a:pt x="62" y="281"/>
                  </a:cubicBezTo>
                  <a:cubicBezTo>
                    <a:pt x="13" y="281"/>
                    <a:pt x="13" y="281"/>
                    <a:pt x="13" y="281"/>
                  </a:cubicBezTo>
                  <a:cubicBezTo>
                    <a:pt x="6" y="281"/>
                    <a:pt x="0" y="275"/>
                    <a:pt x="0" y="268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9" y="0"/>
                    <a:pt x="75" y="6"/>
                    <a:pt x="75" y="13"/>
                  </a:cubicBezTo>
                  <a:lnTo>
                    <a:pt x="75" y="2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9" name="Freeform 19"/>
            <p:cNvSpPr/>
            <p:nvPr/>
          </p:nvSpPr>
          <p:spPr bwMode="auto">
            <a:xfrm>
              <a:off x="2760663" y="5116513"/>
              <a:ext cx="1063625" cy="682625"/>
            </a:xfrm>
            <a:custGeom>
              <a:avLst/>
              <a:gdLst>
                <a:gd name="T0" fmla="*/ 14 w 283"/>
                <a:gd name="T1" fmla="*/ 182 h 182"/>
                <a:gd name="T2" fmla="*/ 5 w 283"/>
                <a:gd name="T3" fmla="*/ 179 h 182"/>
                <a:gd name="T4" fmla="*/ 5 w 283"/>
                <a:gd name="T5" fmla="*/ 163 h 182"/>
                <a:gd name="T6" fmla="*/ 140 w 283"/>
                <a:gd name="T7" fmla="*/ 46 h 182"/>
                <a:gd name="T8" fmla="*/ 154 w 283"/>
                <a:gd name="T9" fmla="*/ 44 h 182"/>
                <a:gd name="T10" fmla="*/ 162 w 283"/>
                <a:gd name="T11" fmla="*/ 54 h 182"/>
                <a:gd name="T12" fmla="*/ 162 w 283"/>
                <a:gd name="T13" fmla="*/ 88 h 182"/>
                <a:gd name="T14" fmla="*/ 259 w 283"/>
                <a:gd name="T15" fmla="*/ 5 h 182"/>
                <a:gd name="T16" fmla="*/ 278 w 283"/>
                <a:gd name="T17" fmla="*/ 5 h 182"/>
                <a:gd name="T18" fmla="*/ 278 w 283"/>
                <a:gd name="T19" fmla="*/ 20 h 182"/>
                <a:gd name="T20" fmla="*/ 158 w 283"/>
                <a:gd name="T21" fmla="*/ 123 h 182"/>
                <a:gd name="T22" fmla="*/ 144 w 283"/>
                <a:gd name="T23" fmla="*/ 125 h 182"/>
                <a:gd name="T24" fmla="*/ 136 w 283"/>
                <a:gd name="T25" fmla="*/ 115 h 182"/>
                <a:gd name="T26" fmla="*/ 136 w 283"/>
                <a:gd name="T27" fmla="*/ 82 h 182"/>
                <a:gd name="T28" fmla="*/ 23 w 283"/>
                <a:gd name="T29" fmla="*/ 179 h 182"/>
                <a:gd name="T30" fmla="*/ 14 w 283"/>
                <a:gd name="T31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3" h="182">
                  <a:moveTo>
                    <a:pt x="14" y="182"/>
                  </a:moveTo>
                  <a:cubicBezTo>
                    <a:pt x="11" y="182"/>
                    <a:pt x="7" y="181"/>
                    <a:pt x="5" y="179"/>
                  </a:cubicBezTo>
                  <a:cubicBezTo>
                    <a:pt x="0" y="174"/>
                    <a:pt x="0" y="167"/>
                    <a:pt x="5" y="163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3" y="43"/>
                    <a:pt x="149" y="42"/>
                    <a:pt x="154" y="44"/>
                  </a:cubicBezTo>
                  <a:cubicBezTo>
                    <a:pt x="159" y="46"/>
                    <a:pt x="162" y="50"/>
                    <a:pt x="162" y="54"/>
                  </a:cubicBezTo>
                  <a:cubicBezTo>
                    <a:pt x="162" y="88"/>
                    <a:pt x="162" y="88"/>
                    <a:pt x="162" y="88"/>
                  </a:cubicBezTo>
                  <a:cubicBezTo>
                    <a:pt x="259" y="5"/>
                    <a:pt x="259" y="5"/>
                    <a:pt x="259" y="5"/>
                  </a:cubicBezTo>
                  <a:cubicBezTo>
                    <a:pt x="264" y="0"/>
                    <a:pt x="273" y="0"/>
                    <a:pt x="278" y="5"/>
                  </a:cubicBezTo>
                  <a:cubicBezTo>
                    <a:pt x="283" y="9"/>
                    <a:pt x="283" y="16"/>
                    <a:pt x="278" y="20"/>
                  </a:cubicBezTo>
                  <a:cubicBezTo>
                    <a:pt x="158" y="123"/>
                    <a:pt x="158" y="123"/>
                    <a:pt x="158" y="123"/>
                  </a:cubicBezTo>
                  <a:cubicBezTo>
                    <a:pt x="154" y="126"/>
                    <a:pt x="149" y="127"/>
                    <a:pt x="144" y="125"/>
                  </a:cubicBezTo>
                  <a:cubicBezTo>
                    <a:pt x="139" y="124"/>
                    <a:pt x="136" y="120"/>
                    <a:pt x="136" y="115"/>
                  </a:cubicBezTo>
                  <a:cubicBezTo>
                    <a:pt x="136" y="82"/>
                    <a:pt x="136" y="82"/>
                    <a:pt x="136" y="82"/>
                  </a:cubicBezTo>
                  <a:cubicBezTo>
                    <a:pt x="23" y="179"/>
                    <a:pt x="23" y="179"/>
                    <a:pt x="23" y="179"/>
                  </a:cubicBezTo>
                  <a:cubicBezTo>
                    <a:pt x="21" y="181"/>
                    <a:pt x="17" y="182"/>
                    <a:pt x="14" y="1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10" name="Freeform 20"/>
            <p:cNvSpPr/>
            <p:nvPr/>
          </p:nvSpPr>
          <p:spPr bwMode="auto">
            <a:xfrm>
              <a:off x="3635376" y="5032375"/>
              <a:ext cx="282575" cy="244475"/>
            </a:xfrm>
            <a:custGeom>
              <a:avLst/>
              <a:gdLst>
                <a:gd name="T0" fmla="*/ 131 w 178"/>
                <a:gd name="T1" fmla="*/ 154 h 154"/>
                <a:gd name="T2" fmla="*/ 178 w 178"/>
                <a:gd name="T3" fmla="*/ 0 h 154"/>
                <a:gd name="T4" fmla="*/ 0 w 178"/>
                <a:gd name="T5" fmla="*/ 43 h 154"/>
                <a:gd name="T6" fmla="*/ 131 w 178"/>
                <a:gd name="T7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154">
                  <a:moveTo>
                    <a:pt x="131" y="154"/>
                  </a:moveTo>
                  <a:lnTo>
                    <a:pt x="178" y="0"/>
                  </a:lnTo>
                  <a:lnTo>
                    <a:pt x="0" y="43"/>
                  </a:lnTo>
                  <a:lnTo>
                    <a:pt x="131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968460" y="1872392"/>
            <a:ext cx="4152877" cy="297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b="1" smtClean="0">
                <a:solidFill>
                  <a:schemeClr val="accent4"/>
                </a:solidFill>
              </a:rPr>
              <a:t>功能概述</a:t>
            </a:r>
            <a:endParaRPr lang="zh-CN" altLang="en-US" sz="1350" b="1" smtClean="0">
              <a:solidFill>
                <a:schemeClr val="accent4"/>
              </a:solidFill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1385600" y="2389000"/>
            <a:ext cx="4327857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360960" y="2299283"/>
            <a:ext cx="0" cy="267922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612290" y="2493473"/>
            <a:ext cx="4115445" cy="640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记账板块、制表绘图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用户进入记账板块，通过在特定区域记录下所消费金额、日期已经选择消费种类， 来形成个人账本。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612290" y="3193258"/>
            <a:ext cx="4115445" cy="640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个性化定制日记板块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日记板块主要为用户提供计划日程、心情、日常生活的记录。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612290" y="3893043"/>
            <a:ext cx="4115445" cy="822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支持图片记录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除了以文字为主的日记板块，为了满足一些用户的方便，图片记录板块可以减少文字的叙述，以图片为主，简单的文字描述为辅，记录用户的日程。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225960" y="2562059"/>
            <a:ext cx="270000" cy="27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1" name="文本框 20"/>
          <p:cNvSpPr txBox="1"/>
          <p:nvPr/>
        </p:nvSpPr>
        <p:spPr>
          <a:xfrm>
            <a:off x="1210941" y="2574169"/>
            <a:ext cx="306450" cy="459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smtClean="0">
                <a:solidFill>
                  <a:schemeClr val="bg1"/>
                </a:solidFill>
              </a:rPr>
              <a:t>01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225960" y="3264649"/>
            <a:ext cx="270000" cy="27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2" name="文本框 21"/>
          <p:cNvSpPr txBox="1"/>
          <p:nvPr/>
        </p:nvSpPr>
        <p:spPr>
          <a:xfrm>
            <a:off x="1210941" y="3274276"/>
            <a:ext cx="306450" cy="459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smtClean="0">
                <a:solidFill>
                  <a:schemeClr val="bg1"/>
                </a:solidFill>
              </a:rPr>
              <a:t>02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225960" y="3967238"/>
            <a:ext cx="270000" cy="27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3" name="文本框 22"/>
          <p:cNvSpPr txBox="1"/>
          <p:nvPr/>
        </p:nvSpPr>
        <p:spPr>
          <a:xfrm>
            <a:off x="1210941" y="3980938"/>
            <a:ext cx="306450" cy="459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smtClean="0">
                <a:solidFill>
                  <a:schemeClr val="bg1"/>
                </a:solidFill>
              </a:rPr>
              <a:t>03</a:t>
            </a: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845600" y="1215288"/>
            <a:ext cx="1080000" cy="1080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53" name="直接连接符 52"/>
          <p:cNvCxnSpPr/>
          <p:nvPr/>
        </p:nvCxnSpPr>
        <p:spPr>
          <a:xfrm>
            <a:off x="1360960" y="2839040"/>
            <a:ext cx="0" cy="428252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1360960" y="3538985"/>
            <a:ext cx="0" cy="428252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504594" y="453654"/>
            <a:ext cx="1821418" cy="331470"/>
            <a:chOff x="672792" y="604872"/>
            <a:chExt cx="2428557" cy="441960"/>
          </a:xfrm>
        </p:grpSpPr>
        <p:sp>
          <p:nvSpPr>
            <p:cNvPr id="2" name="矩形 1"/>
            <p:cNvSpPr/>
            <p:nvPr/>
          </p:nvSpPr>
          <p:spPr>
            <a:xfrm>
              <a:off x="1755149" y="604872"/>
              <a:ext cx="1346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宋体" panose="02010600030101010101" pitchFamily="2" charset="-122"/>
                  <a:cs typeface="Meiryo UI" panose="020B0604030504040204" pitchFamily="34" charset="-128"/>
                </a:rPr>
                <a:t>功能需求</a:t>
              </a:r>
              <a:r>
                <a:rPr lang="en-US" alt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3" name="直角三角形 2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4" name="直角三角形 3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4572080" y="1365068"/>
            <a:ext cx="0" cy="2728913"/>
          </a:xfrm>
          <a:prstGeom prst="line">
            <a:avLst/>
          </a:prstGeom>
          <a:ln w="31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615950" y="2407796"/>
            <a:ext cx="3721100" cy="0"/>
          </a:xfrm>
          <a:prstGeom prst="line">
            <a:avLst/>
          </a:prstGeom>
          <a:ln w="31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615950" y="4070036"/>
            <a:ext cx="3721100" cy="0"/>
          </a:xfrm>
          <a:prstGeom prst="line">
            <a:avLst/>
          </a:prstGeom>
          <a:ln w="31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806950" y="2407796"/>
            <a:ext cx="3721100" cy="0"/>
          </a:xfrm>
          <a:prstGeom prst="line">
            <a:avLst/>
          </a:prstGeom>
          <a:ln w="31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806950" y="4070036"/>
            <a:ext cx="3721100" cy="0"/>
          </a:xfrm>
          <a:prstGeom prst="line">
            <a:avLst/>
          </a:prstGeom>
          <a:ln w="31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650960" y="1859538"/>
            <a:ext cx="3686090" cy="457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200" b="1">
                <a:solidFill>
                  <a:schemeClr val="bg1">
                    <a:lumMod val="95000"/>
                  </a:schemeClr>
                </a:solidFill>
                <a:sym typeface="+mn-ea"/>
              </a:rPr>
              <a:t>用户手动输入的各类数据进行分类并储存在相应的数据库中。</a:t>
            </a:r>
            <a:endParaRPr lang="en-US" altLang="zh-CN" sz="12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212368" y="1255463"/>
            <a:ext cx="94996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500" b="1" dirty="0" smtClean="0">
                <a:solidFill>
                  <a:schemeClr val="accent4"/>
                </a:solidFill>
              </a:rPr>
              <a:t>信息录入</a:t>
            </a:r>
            <a:endParaRPr lang="en-US" altLang="zh-CN" sz="1500" b="1" dirty="0" smtClean="0">
              <a:solidFill>
                <a:schemeClr val="accent4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25487" y="3371159"/>
            <a:ext cx="3686090" cy="640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防止用户在录入过程中出现错误，或者在后续的时间内对自己记录的内容不满意。修改的信息类型只限于日记本中的文本内容和绘图板中的涂鸦内容。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12600" y="2953774"/>
            <a:ext cx="94996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500" b="1" dirty="0" smtClean="0">
                <a:solidFill>
                  <a:schemeClr val="accent4"/>
                </a:solidFill>
              </a:rPr>
              <a:t>信息修改</a:t>
            </a:r>
            <a:endParaRPr lang="zh-CN" altLang="en-US" sz="1200" b="1" dirty="0">
              <a:solidFill>
                <a:schemeClr val="accent4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806950" y="1777941"/>
            <a:ext cx="3686090" cy="640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用户在项目中录入信息的主要方式。信息添加主要发生在账单和日记本两个板块，用户可以添加的数据类型包括了文本，图片，数字和视频。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429795" y="1274831"/>
            <a:ext cx="94996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500" b="1" dirty="0">
                <a:solidFill>
                  <a:schemeClr val="accent4"/>
                </a:solidFill>
              </a:rPr>
              <a:t>信息添加</a:t>
            </a:r>
            <a:endParaRPr lang="zh-CN" altLang="en-US" sz="1500" b="1" dirty="0">
              <a:solidFill>
                <a:schemeClr val="accent4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806950" y="3522131"/>
            <a:ext cx="3686090" cy="457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用户对既不想保留又不想修改的内容的处理方式。可以删除的信息主要是账单和日记本两个板块（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429795" y="2935235"/>
            <a:ext cx="94996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500" b="1" dirty="0" smtClean="0">
                <a:solidFill>
                  <a:schemeClr val="accent4"/>
                </a:solidFill>
              </a:rPr>
              <a:t>信息删除</a:t>
            </a:r>
            <a:endParaRPr lang="en-US" altLang="zh-CN" sz="1500" b="1" dirty="0" smtClean="0">
              <a:solidFill>
                <a:schemeClr val="accent4"/>
              </a:solidFill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639254" y="1329518"/>
            <a:ext cx="489783" cy="378772"/>
            <a:chOff x="2655396" y="2953152"/>
            <a:chExt cx="811962" cy="627927"/>
          </a:xfrm>
        </p:grpSpPr>
        <p:sp>
          <p:nvSpPr>
            <p:cNvPr id="28" name="Freeform 6"/>
            <p:cNvSpPr/>
            <p:nvPr/>
          </p:nvSpPr>
          <p:spPr bwMode="auto">
            <a:xfrm>
              <a:off x="2655396" y="2953152"/>
              <a:ext cx="606579" cy="396043"/>
            </a:xfrm>
            <a:custGeom>
              <a:avLst/>
              <a:gdLst>
                <a:gd name="T0" fmla="*/ 357 w 458"/>
                <a:gd name="T1" fmla="*/ 8 h 299"/>
                <a:gd name="T2" fmla="*/ 184 w 458"/>
                <a:gd name="T3" fmla="*/ 54 h 299"/>
                <a:gd name="T4" fmla="*/ 40 w 458"/>
                <a:gd name="T5" fmla="*/ 161 h 299"/>
                <a:gd name="T6" fmla="*/ 35 w 458"/>
                <a:gd name="T7" fmla="*/ 277 h 299"/>
                <a:gd name="T8" fmla="*/ 36 w 458"/>
                <a:gd name="T9" fmla="*/ 279 h 299"/>
                <a:gd name="T10" fmla="*/ 85 w 458"/>
                <a:gd name="T11" fmla="*/ 288 h 299"/>
                <a:gd name="T12" fmla="*/ 133 w 458"/>
                <a:gd name="T13" fmla="*/ 256 h 299"/>
                <a:gd name="T14" fmla="*/ 142 w 458"/>
                <a:gd name="T15" fmla="*/ 207 h 299"/>
                <a:gd name="T16" fmla="*/ 128 w 458"/>
                <a:gd name="T17" fmla="*/ 195 h 299"/>
                <a:gd name="T18" fmla="*/ 211 w 458"/>
                <a:gd name="T19" fmla="*/ 112 h 299"/>
                <a:gd name="T20" fmla="*/ 211 w 458"/>
                <a:gd name="T21" fmla="*/ 112 h 299"/>
                <a:gd name="T22" fmla="*/ 212 w 458"/>
                <a:gd name="T23" fmla="*/ 112 h 299"/>
                <a:gd name="T24" fmla="*/ 212 w 458"/>
                <a:gd name="T25" fmla="*/ 112 h 299"/>
                <a:gd name="T26" fmla="*/ 212 w 458"/>
                <a:gd name="T27" fmla="*/ 112 h 299"/>
                <a:gd name="T28" fmla="*/ 329 w 458"/>
                <a:gd name="T29" fmla="*/ 97 h 299"/>
                <a:gd name="T30" fmla="*/ 330 w 458"/>
                <a:gd name="T31" fmla="*/ 116 h 299"/>
                <a:gd name="T32" fmla="*/ 374 w 458"/>
                <a:gd name="T33" fmla="*/ 139 h 299"/>
                <a:gd name="T34" fmla="*/ 429 w 458"/>
                <a:gd name="T35" fmla="*/ 121 h 299"/>
                <a:gd name="T36" fmla="*/ 452 w 458"/>
                <a:gd name="T37" fmla="*/ 77 h 299"/>
                <a:gd name="T38" fmla="*/ 451 w 458"/>
                <a:gd name="T39" fmla="*/ 75 h 299"/>
                <a:gd name="T40" fmla="*/ 357 w 458"/>
                <a:gd name="T41" fmla="*/ 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58" h="299">
                  <a:moveTo>
                    <a:pt x="357" y="8"/>
                  </a:moveTo>
                  <a:cubicBezTo>
                    <a:pt x="288" y="0"/>
                    <a:pt x="191" y="50"/>
                    <a:pt x="184" y="54"/>
                  </a:cubicBezTo>
                  <a:cubicBezTo>
                    <a:pt x="176" y="58"/>
                    <a:pt x="77" y="103"/>
                    <a:pt x="40" y="161"/>
                  </a:cubicBezTo>
                  <a:cubicBezTo>
                    <a:pt x="0" y="225"/>
                    <a:pt x="34" y="276"/>
                    <a:pt x="35" y="277"/>
                  </a:cubicBezTo>
                  <a:cubicBezTo>
                    <a:pt x="35" y="278"/>
                    <a:pt x="36" y="278"/>
                    <a:pt x="36" y="279"/>
                  </a:cubicBezTo>
                  <a:cubicBezTo>
                    <a:pt x="47" y="295"/>
                    <a:pt x="69" y="299"/>
                    <a:pt x="85" y="288"/>
                  </a:cubicBezTo>
                  <a:cubicBezTo>
                    <a:pt x="133" y="256"/>
                    <a:pt x="133" y="256"/>
                    <a:pt x="133" y="256"/>
                  </a:cubicBezTo>
                  <a:cubicBezTo>
                    <a:pt x="149" y="245"/>
                    <a:pt x="153" y="223"/>
                    <a:pt x="142" y="207"/>
                  </a:cubicBezTo>
                  <a:cubicBezTo>
                    <a:pt x="138" y="201"/>
                    <a:pt x="133" y="197"/>
                    <a:pt x="128" y="195"/>
                  </a:cubicBezTo>
                  <a:cubicBezTo>
                    <a:pt x="111" y="157"/>
                    <a:pt x="200" y="117"/>
                    <a:pt x="211" y="112"/>
                  </a:cubicBezTo>
                  <a:cubicBezTo>
                    <a:pt x="211" y="112"/>
                    <a:pt x="211" y="112"/>
                    <a:pt x="211" y="112"/>
                  </a:cubicBezTo>
                  <a:cubicBezTo>
                    <a:pt x="211" y="112"/>
                    <a:pt x="211" y="112"/>
                    <a:pt x="212" y="112"/>
                  </a:cubicBezTo>
                  <a:cubicBezTo>
                    <a:pt x="212" y="112"/>
                    <a:pt x="212" y="112"/>
                    <a:pt x="212" y="112"/>
                  </a:cubicBezTo>
                  <a:cubicBezTo>
                    <a:pt x="212" y="112"/>
                    <a:pt x="212" y="112"/>
                    <a:pt x="212" y="112"/>
                  </a:cubicBezTo>
                  <a:cubicBezTo>
                    <a:pt x="223" y="106"/>
                    <a:pt x="310" y="61"/>
                    <a:pt x="329" y="97"/>
                  </a:cubicBezTo>
                  <a:cubicBezTo>
                    <a:pt x="328" y="103"/>
                    <a:pt x="328" y="109"/>
                    <a:pt x="330" y="116"/>
                  </a:cubicBezTo>
                  <a:cubicBezTo>
                    <a:pt x="335" y="134"/>
                    <a:pt x="355" y="145"/>
                    <a:pt x="374" y="139"/>
                  </a:cubicBezTo>
                  <a:cubicBezTo>
                    <a:pt x="429" y="121"/>
                    <a:pt x="429" y="121"/>
                    <a:pt x="429" y="121"/>
                  </a:cubicBezTo>
                  <a:cubicBezTo>
                    <a:pt x="447" y="116"/>
                    <a:pt x="458" y="96"/>
                    <a:pt x="452" y="77"/>
                  </a:cubicBezTo>
                  <a:cubicBezTo>
                    <a:pt x="452" y="76"/>
                    <a:pt x="451" y="76"/>
                    <a:pt x="451" y="75"/>
                  </a:cubicBezTo>
                  <a:cubicBezTo>
                    <a:pt x="451" y="74"/>
                    <a:pt x="432" y="15"/>
                    <a:pt x="357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9" name="Freeform 7"/>
            <p:cNvSpPr>
              <a:spLocks noEditPoints="1"/>
            </p:cNvSpPr>
            <p:nvPr/>
          </p:nvSpPr>
          <p:spPr bwMode="auto">
            <a:xfrm>
              <a:off x="2737844" y="3196814"/>
              <a:ext cx="588912" cy="384265"/>
            </a:xfrm>
            <a:custGeom>
              <a:avLst/>
              <a:gdLst>
                <a:gd name="T0" fmla="*/ 442 w 445"/>
                <a:gd name="T1" fmla="*/ 213 h 290"/>
                <a:gd name="T2" fmla="*/ 313 w 445"/>
                <a:gd name="T3" fmla="*/ 55 h 290"/>
                <a:gd name="T4" fmla="*/ 313 w 445"/>
                <a:gd name="T5" fmla="*/ 26 h 290"/>
                <a:gd name="T6" fmla="*/ 262 w 445"/>
                <a:gd name="T7" fmla="*/ 26 h 290"/>
                <a:gd name="T8" fmla="*/ 183 w 445"/>
                <a:gd name="T9" fmla="*/ 30 h 290"/>
                <a:gd name="T10" fmla="*/ 157 w 445"/>
                <a:gd name="T11" fmla="*/ 0 h 290"/>
                <a:gd name="T12" fmla="*/ 132 w 445"/>
                <a:gd name="T13" fmla="*/ 46 h 290"/>
                <a:gd name="T14" fmla="*/ 132 w 445"/>
                <a:gd name="T15" fmla="*/ 48 h 290"/>
                <a:gd name="T16" fmla="*/ 132 w 445"/>
                <a:gd name="T17" fmla="*/ 53 h 290"/>
                <a:gd name="T18" fmla="*/ 3 w 445"/>
                <a:gd name="T19" fmla="*/ 213 h 290"/>
                <a:gd name="T20" fmla="*/ 0 w 445"/>
                <a:gd name="T21" fmla="*/ 234 h 290"/>
                <a:gd name="T22" fmla="*/ 0 w 445"/>
                <a:gd name="T23" fmla="*/ 278 h 290"/>
                <a:gd name="T24" fmla="*/ 433 w 445"/>
                <a:gd name="T25" fmla="*/ 290 h 290"/>
                <a:gd name="T26" fmla="*/ 445 w 445"/>
                <a:gd name="T27" fmla="*/ 234 h 290"/>
                <a:gd name="T28" fmla="*/ 445 w 445"/>
                <a:gd name="T29" fmla="*/ 230 h 290"/>
                <a:gd name="T30" fmla="*/ 175 w 445"/>
                <a:gd name="T31" fmla="*/ 246 h 290"/>
                <a:gd name="T32" fmla="*/ 146 w 445"/>
                <a:gd name="T33" fmla="*/ 240 h 290"/>
                <a:gd name="T34" fmla="*/ 153 w 445"/>
                <a:gd name="T35" fmla="*/ 211 h 290"/>
                <a:gd name="T36" fmla="*/ 181 w 445"/>
                <a:gd name="T37" fmla="*/ 218 h 290"/>
                <a:gd name="T38" fmla="*/ 181 w 445"/>
                <a:gd name="T39" fmla="*/ 187 h 290"/>
                <a:gd name="T40" fmla="*/ 153 w 445"/>
                <a:gd name="T41" fmla="*/ 193 h 290"/>
                <a:gd name="T42" fmla="*/ 146 w 445"/>
                <a:gd name="T43" fmla="*/ 164 h 290"/>
                <a:gd name="T44" fmla="*/ 175 w 445"/>
                <a:gd name="T45" fmla="*/ 158 h 290"/>
                <a:gd name="T46" fmla="*/ 181 w 445"/>
                <a:gd name="T47" fmla="*/ 187 h 290"/>
                <a:gd name="T48" fmla="*/ 175 w 445"/>
                <a:gd name="T49" fmla="*/ 140 h 290"/>
                <a:gd name="T50" fmla="*/ 146 w 445"/>
                <a:gd name="T51" fmla="*/ 134 h 290"/>
                <a:gd name="T52" fmla="*/ 153 w 445"/>
                <a:gd name="T53" fmla="*/ 105 h 290"/>
                <a:gd name="T54" fmla="*/ 181 w 445"/>
                <a:gd name="T55" fmla="*/ 111 h 290"/>
                <a:gd name="T56" fmla="*/ 240 w 445"/>
                <a:gd name="T57" fmla="*/ 240 h 290"/>
                <a:gd name="T58" fmla="*/ 211 w 445"/>
                <a:gd name="T59" fmla="*/ 246 h 290"/>
                <a:gd name="T60" fmla="*/ 205 w 445"/>
                <a:gd name="T61" fmla="*/ 218 h 290"/>
                <a:gd name="T62" fmla="*/ 234 w 445"/>
                <a:gd name="T63" fmla="*/ 211 h 290"/>
                <a:gd name="T64" fmla="*/ 240 w 445"/>
                <a:gd name="T65" fmla="*/ 240 h 290"/>
                <a:gd name="T66" fmla="*/ 234 w 445"/>
                <a:gd name="T67" fmla="*/ 193 h 290"/>
                <a:gd name="T68" fmla="*/ 205 w 445"/>
                <a:gd name="T69" fmla="*/ 187 h 290"/>
                <a:gd name="T70" fmla="*/ 211 w 445"/>
                <a:gd name="T71" fmla="*/ 158 h 290"/>
                <a:gd name="T72" fmla="*/ 240 w 445"/>
                <a:gd name="T73" fmla="*/ 164 h 290"/>
                <a:gd name="T74" fmla="*/ 240 w 445"/>
                <a:gd name="T75" fmla="*/ 134 h 290"/>
                <a:gd name="T76" fmla="*/ 211 w 445"/>
                <a:gd name="T77" fmla="*/ 140 h 290"/>
                <a:gd name="T78" fmla="*/ 205 w 445"/>
                <a:gd name="T79" fmla="*/ 111 h 290"/>
                <a:gd name="T80" fmla="*/ 234 w 445"/>
                <a:gd name="T81" fmla="*/ 105 h 290"/>
                <a:gd name="T82" fmla="*/ 240 w 445"/>
                <a:gd name="T83" fmla="*/ 134 h 290"/>
                <a:gd name="T84" fmla="*/ 292 w 445"/>
                <a:gd name="T85" fmla="*/ 246 h 290"/>
                <a:gd name="T86" fmla="*/ 263 w 445"/>
                <a:gd name="T87" fmla="*/ 240 h 290"/>
                <a:gd name="T88" fmla="*/ 269 w 445"/>
                <a:gd name="T89" fmla="*/ 211 h 290"/>
                <a:gd name="T90" fmla="*/ 298 w 445"/>
                <a:gd name="T91" fmla="*/ 218 h 290"/>
                <a:gd name="T92" fmla="*/ 298 w 445"/>
                <a:gd name="T93" fmla="*/ 187 h 290"/>
                <a:gd name="T94" fmla="*/ 269 w 445"/>
                <a:gd name="T95" fmla="*/ 193 h 290"/>
                <a:gd name="T96" fmla="*/ 263 w 445"/>
                <a:gd name="T97" fmla="*/ 164 h 290"/>
                <a:gd name="T98" fmla="*/ 292 w 445"/>
                <a:gd name="T99" fmla="*/ 158 h 290"/>
                <a:gd name="T100" fmla="*/ 298 w 445"/>
                <a:gd name="T101" fmla="*/ 187 h 290"/>
                <a:gd name="T102" fmla="*/ 292 w 445"/>
                <a:gd name="T103" fmla="*/ 140 h 290"/>
                <a:gd name="T104" fmla="*/ 263 w 445"/>
                <a:gd name="T105" fmla="*/ 134 h 290"/>
                <a:gd name="T106" fmla="*/ 269 w 445"/>
                <a:gd name="T107" fmla="*/ 105 h 290"/>
                <a:gd name="T108" fmla="*/ 298 w 445"/>
                <a:gd name="T109" fmla="*/ 11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45" h="290">
                  <a:moveTo>
                    <a:pt x="445" y="230"/>
                  </a:moveTo>
                  <a:cubicBezTo>
                    <a:pt x="445" y="224"/>
                    <a:pt x="444" y="218"/>
                    <a:pt x="442" y="213"/>
                  </a:cubicBezTo>
                  <a:cubicBezTo>
                    <a:pt x="433" y="184"/>
                    <a:pt x="397" y="165"/>
                    <a:pt x="397" y="165"/>
                  </a:cubicBezTo>
                  <a:cubicBezTo>
                    <a:pt x="325" y="114"/>
                    <a:pt x="314" y="77"/>
                    <a:pt x="313" y="55"/>
                  </a:cubicBezTo>
                  <a:cubicBezTo>
                    <a:pt x="313" y="54"/>
                    <a:pt x="313" y="54"/>
                    <a:pt x="313" y="53"/>
                  </a:cubicBezTo>
                  <a:cubicBezTo>
                    <a:pt x="313" y="26"/>
                    <a:pt x="313" y="26"/>
                    <a:pt x="313" y="26"/>
                  </a:cubicBezTo>
                  <a:cubicBezTo>
                    <a:pt x="313" y="12"/>
                    <a:pt x="302" y="0"/>
                    <a:pt x="288" y="0"/>
                  </a:cubicBezTo>
                  <a:cubicBezTo>
                    <a:pt x="274" y="0"/>
                    <a:pt x="262" y="12"/>
                    <a:pt x="262" y="26"/>
                  </a:cubicBezTo>
                  <a:cubicBezTo>
                    <a:pt x="262" y="29"/>
                    <a:pt x="262" y="29"/>
                    <a:pt x="262" y="29"/>
                  </a:cubicBezTo>
                  <a:cubicBezTo>
                    <a:pt x="220" y="42"/>
                    <a:pt x="193" y="34"/>
                    <a:pt x="183" y="30"/>
                  </a:cubicBezTo>
                  <a:cubicBezTo>
                    <a:pt x="183" y="26"/>
                    <a:pt x="183" y="26"/>
                    <a:pt x="183" y="26"/>
                  </a:cubicBezTo>
                  <a:cubicBezTo>
                    <a:pt x="183" y="12"/>
                    <a:pt x="172" y="0"/>
                    <a:pt x="157" y="0"/>
                  </a:cubicBezTo>
                  <a:cubicBezTo>
                    <a:pt x="143" y="0"/>
                    <a:pt x="132" y="12"/>
                    <a:pt x="132" y="2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2" y="47"/>
                    <a:pt x="132" y="48"/>
                  </a:cubicBezTo>
                  <a:cubicBezTo>
                    <a:pt x="132" y="53"/>
                    <a:pt x="132" y="53"/>
                    <a:pt x="132" y="53"/>
                  </a:cubicBezTo>
                  <a:cubicBezTo>
                    <a:pt x="132" y="53"/>
                    <a:pt x="132" y="53"/>
                    <a:pt x="132" y="53"/>
                  </a:cubicBezTo>
                  <a:cubicBezTo>
                    <a:pt x="131" y="73"/>
                    <a:pt x="122" y="113"/>
                    <a:pt x="48" y="165"/>
                  </a:cubicBezTo>
                  <a:cubicBezTo>
                    <a:pt x="48" y="165"/>
                    <a:pt x="11" y="184"/>
                    <a:pt x="3" y="213"/>
                  </a:cubicBezTo>
                  <a:cubicBezTo>
                    <a:pt x="1" y="218"/>
                    <a:pt x="0" y="224"/>
                    <a:pt x="0" y="230"/>
                  </a:cubicBezTo>
                  <a:cubicBezTo>
                    <a:pt x="0" y="231"/>
                    <a:pt x="0" y="232"/>
                    <a:pt x="0" y="234"/>
                  </a:cubicBezTo>
                  <a:cubicBezTo>
                    <a:pt x="0" y="234"/>
                    <a:pt x="0" y="234"/>
                    <a:pt x="0" y="234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0" y="285"/>
                    <a:pt x="6" y="290"/>
                    <a:pt x="12" y="290"/>
                  </a:cubicBezTo>
                  <a:cubicBezTo>
                    <a:pt x="433" y="290"/>
                    <a:pt x="433" y="290"/>
                    <a:pt x="433" y="290"/>
                  </a:cubicBezTo>
                  <a:cubicBezTo>
                    <a:pt x="439" y="290"/>
                    <a:pt x="445" y="285"/>
                    <a:pt x="445" y="278"/>
                  </a:cubicBezTo>
                  <a:cubicBezTo>
                    <a:pt x="445" y="234"/>
                    <a:pt x="445" y="234"/>
                    <a:pt x="445" y="234"/>
                  </a:cubicBezTo>
                  <a:cubicBezTo>
                    <a:pt x="445" y="234"/>
                    <a:pt x="445" y="234"/>
                    <a:pt x="445" y="234"/>
                  </a:cubicBezTo>
                  <a:cubicBezTo>
                    <a:pt x="445" y="232"/>
                    <a:pt x="445" y="231"/>
                    <a:pt x="445" y="230"/>
                  </a:cubicBezTo>
                  <a:close/>
                  <a:moveTo>
                    <a:pt x="181" y="240"/>
                  </a:moveTo>
                  <a:cubicBezTo>
                    <a:pt x="181" y="244"/>
                    <a:pt x="179" y="246"/>
                    <a:pt x="175" y="246"/>
                  </a:cubicBezTo>
                  <a:cubicBezTo>
                    <a:pt x="153" y="246"/>
                    <a:pt x="153" y="246"/>
                    <a:pt x="153" y="246"/>
                  </a:cubicBezTo>
                  <a:cubicBezTo>
                    <a:pt x="149" y="246"/>
                    <a:pt x="146" y="244"/>
                    <a:pt x="146" y="240"/>
                  </a:cubicBezTo>
                  <a:cubicBezTo>
                    <a:pt x="146" y="218"/>
                    <a:pt x="146" y="218"/>
                    <a:pt x="146" y="218"/>
                  </a:cubicBezTo>
                  <a:cubicBezTo>
                    <a:pt x="146" y="214"/>
                    <a:pt x="149" y="211"/>
                    <a:pt x="153" y="211"/>
                  </a:cubicBezTo>
                  <a:cubicBezTo>
                    <a:pt x="175" y="211"/>
                    <a:pt x="175" y="211"/>
                    <a:pt x="175" y="211"/>
                  </a:cubicBezTo>
                  <a:cubicBezTo>
                    <a:pt x="179" y="211"/>
                    <a:pt x="181" y="214"/>
                    <a:pt x="181" y="218"/>
                  </a:cubicBezTo>
                  <a:lnTo>
                    <a:pt x="181" y="240"/>
                  </a:lnTo>
                  <a:close/>
                  <a:moveTo>
                    <a:pt x="181" y="187"/>
                  </a:moveTo>
                  <a:cubicBezTo>
                    <a:pt x="181" y="190"/>
                    <a:pt x="179" y="193"/>
                    <a:pt x="175" y="193"/>
                  </a:cubicBezTo>
                  <a:cubicBezTo>
                    <a:pt x="153" y="193"/>
                    <a:pt x="153" y="193"/>
                    <a:pt x="153" y="193"/>
                  </a:cubicBezTo>
                  <a:cubicBezTo>
                    <a:pt x="149" y="193"/>
                    <a:pt x="146" y="190"/>
                    <a:pt x="146" y="187"/>
                  </a:cubicBezTo>
                  <a:cubicBezTo>
                    <a:pt x="146" y="164"/>
                    <a:pt x="146" y="164"/>
                    <a:pt x="146" y="164"/>
                  </a:cubicBezTo>
                  <a:cubicBezTo>
                    <a:pt x="146" y="161"/>
                    <a:pt x="149" y="158"/>
                    <a:pt x="153" y="158"/>
                  </a:cubicBezTo>
                  <a:cubicBezTo>
                    <a:pt x="175" y="158"/>
                    <a:pt x="175" y="158"/>
                    <a:pt x="175" y="158"/>
                  </a:cubicBezTo>
                  <a:cubicBezTo>
                    <a:pt x="179" y="158"/>
                    <a:pt x="181" y="161"/>
                    <a:pt x="181" y="164"/>
                  </a:cubicBezTo>
                  <a:lnTo>
                    <a:pt x="181" y="187"/>
                  </a:lnTo>
                  <a:close/>
                  <a:moveTo>
                    <a:pt x="181" y="134"/>
                  </a:moveTo>
                  <a:cubicBezTo>
                    <a:pt x="181" y="137"/>
                    <a:pt x="179" y="140"/>
                    <a:pt x="175" y="140"/>
                  </a:cubicBezTo>
                  <a:cubicBezTo>
                    <a:pt x="153" y="140"/>
                    <a:pt x="153" y="140"/>
                    <a:pt x="153" y="140"/>
                  </a:cubicBezTo>
                  <a:cubicBezTo>
                    <a:pt x="149" y="140"/>
                    <a:pt x="146" y="137"/>
                    <a:pt x="146" y="134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146" y="108"/>
                    <a:pt x="149" y="105"/>
                    <a:pt x="153" y="105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9" y="105"/>
                    <a:pt x="181" y="108"/>
                    <a:pt x="181" y="111"/>
                  </a:cubicBezTo>
                  <a:lnTo>
                    <a:pt x="181" y="134"/>
                  </a:lnTo>
                  <a:close/>
                  <a:moveTo>
                    <a:pt x="240" y="240"/>
                  </a:moveTo>
                  <a:cubicBezTo>
                    <a:pt x="240" y="244"/>
                    <a:pt x="237" y="246"/>
                    <a:pt x="234" y="246"/>
                  </a:cubicBezTo>
                  <a:cubicBezTo>
                    <a:pt x="211" y="246"/>
                    <a:pt x="211" y="246"/>
                    <a:pt x="211" y="246"/>
                  </a:cubicBezTo>
                  <a:cubicBezTo>
                    <a:pt x="208" y="246"/>
                    <a:pt x="205" y="244"/>
                    <a:pt x="205" y="240"/>
                  </a:cubicBezTo>
                  <a:cubicBezTo>
                    <a:pt x="205" y="218"/>
                    <a:pt x="205" y="218"/>
                    <a:pt x="205" y="218"/>
                  </a:cubicBezTo>
                  <a:cubicBezTo>
                    <a:pt x="205" y="214"/>
                    <a:pt x="208" y="211"/>
                    <a:pt x="211" y="211"/>
                  </a:cubicBezTo>
                  <a:cubicBezTo>
                    <a:pt x="234" y="211"/>
                    <a:pt x="234" y="211"/>
                    <a:pt x="234" y="211"/>
                  </a:cubicBezTo>
                  <a:cubicBezTo>
                    <a:pt x="237" y="211"/>
                    <a:pt x="240" y="214"/>
                    <a:pt x="240" y="218"/>
                  </a:cubicBezTo>
                  <a:lnTo>
                    <a:pt x="240" y="240"/>
                  </a:lnTo>
                  <a:close/>
                  <a:moveTo>
                    <a:pt x="240" y="187"/>
                  </a:moveTo>
                  <a:cubicBezTo>
                    <a:pt x="240" y="190"/>
                    <a:pt x="237" y="193"/>
                    <a:pt x="234" y="193"/>
                  </a:cubicBezTo>
                  <a:cubicBezTo>
                    <a:pt x="211" y="193"/>
                    <a:pt x="211" y="193"/>
                    <a:pt x="211" y="193"/>
                  </a:cubicBezTo>
                  <a:cubicBezTo>
                    <a:pt x="208" y="193"/>
                    <a:pt x="205" y="190"/>
                    <a:pt x="205" y="187"/>
                  </a:cubicBezTo>
                  <a:cubicBezTo>
                    <a:pt x="205" y="164"/>
                    <a:pt x="205" y="164"/>
                    <a:pt x="205" y="164"/>
                  </a:cubicBezTo>
                  <a:cubicBezTo>
                    <a:pt x="205" y="161"/>
                    <a:pt x="208" y="158"/>
                    <a:pt x="211" y="158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37" y="158"/>
                    <a:pt x="240" y="161"/>
                    <a:pt x="240" y="164"/>
                  </a:cubicBezTo>
                  <a:lnTo>
                    <a:pt x="240" y="187"/>
                  </a:lnTo>
                  <a:close/>
                  <a:moveTo>
                    <a:pt x="240" y="134"/>
                  </a:moveTo>
                  <a:cubicBezTo>
                    <a:pt x="240" y="137"/>
                    <a:pt x="237" y="140"/>
                    <a:pt x="234" y="140"/>
                  </a:cubicBezTo>
                  <a:cubicBezTo>
                    <a:pt x="211" y="140"/>
                    <a:pt x="211" y="140"/>
                    <a:pt x="211" y="140"/>
                  </a:cubicBezTo>
                  <a:cubicBezTo>
                    <a:pt x="208" y="140"/>
                    <a:pt x="205" y="137"/>
                    <a:pt x="205" y="134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5" y="108"/>
                    <a:pt x="208" y="105"/>
                    <a:pt x="211" y="105"/>
                  </a:cubicBezTo>
                  <a:cubicBezTo>
                    <a:pt x="234" y="105"/>
                    <a:pt x="234" y="105"/>
                    <a:pt x="234" y="105"/>
                  </a:cubicBezTo>
                  <a:cubicBezTo>
                    <a:pt x="237" y="105"/>
                    <a:pt x="240" y="108"/>
                    <a:pt x="240" y="111"/>
                  </a:cubicBezTo>
                  <a:lnTo>
                    <a:pt x="240" y="134"/>
                  </a:lnTo>
                  <a:close/>
                  <a:moveTo>
                    <a:pt x="298" y="240"/>
                  </a:moveTo>
                  <a:cubicBezTo>
                    <a:pt x="298" y="244"/>
                    <a:pt x="296" y="246"/>
                    <a:pt x="292" y="246"/>
                  </a:cubicBezTo>
                  <a:cubicBezTo>
                    <a:pt x="269" y="246"/>
                    <a:pt x="269" y="246"/>
                    <a:pt x="269" y="246"/>
                  </a:cubicBezTo>
                  <a:cubicBezTo>
                    <a:pt x="266" y="246"/>
                    <a:pt x="263" y="244"/>
                    <a:pt x="263" y="240"/>
                  </a:cubicBezTo>
                  <a:cubicBezTo>
                    <a:pt x="263" y="218"/>
                    <a:pt x="263" y="218"/>
                    <a:pt x="263" y="218"/>
                  </a:cubicBezTo>
                  <a:cubicBezTo>
                    <a:pt x="263" y="214"/>
                    <a:pt x="266" y="211"/>
                    <a:pt x="269" y="211"/>
                  </a:cubicBezTo>
                  <a:cubicBezTo>
                    <a:pt x="292" y="211"/>
                    <a:pt x="292" y="211"/>
                    <a:pt x="292" y="211"/>
                  </a:cubicBezTo>
                  <a:cubicBezTo>
                    <a:pt x="296" y="211"/>
                    <a:pt x="298" y="214"/>
                    <a:pt x="298" y="218"/>
                  </a:cubicBezTo>
                  <a:lnTo>
                    <a:pt x="298" y="240"/>
                  </a:lnTo>
                  <a:close/>
                  <a:moveTo>
                    <a:pt x="298" y="187"/>
                  </a:moveTo>
                  <a:cubicBezTo>
                    <a:pt x="298" y="190"/>
                    <a:pt x="296" y="193"/>
                    <a:pt x="292" y="193"/>
                  </a:cubicBezTo>
                  <a:cubicBezTo>
                    <a:pt x="269" y="193"/>
                    <a:pt x="269" y="193"/>
                    <a:pt x="269" y="193"/>
                  </a:cubicBezTo>
                  <a:cubicBezTo>
                    <a:pt x="266" y="193"/>
                    <a:pt x="263" y="190"/>
                    <a:pt x="263" y="187"/>
                  </a:cubicBezTo>
                  <a:cubicBezTo>
                    <a:pt x="263" y="164"/>
                    <a:pt x="263" y="164"/>
                    <a:pt x="263" y="164"/>
                  </a:cubicBezTo>
                  <a:cubicBezTo>
                    <a:pt x="263" y="161"/>
                    <a:pt x="266" y="158"/>
                    <a:pt x="269" y="158"/>
                  </a:cubicBezTo>
                  <a:cubicBezTo>
                    <a:pt x="292" y="158"/>
                    <a:pt x="292" y="158"/>
                    <a:pt x="292" y="158"/>
                  </a:cubicBezTo>
                  <a:cubicBezTo>
                    <a:pt x="296" y="158"/>
                    <a:pt x="298" y="161"/>
                    <a:pt x="298" y="164"/>
                  </a:cubicBezTo>
                  <a:lnTo>
                    <a:pt x="298" y="187"/>
                  </a:lnTo>
                  <a:close/>
                  <a:moveTo>
                    <a:pt x="298" y="134"/>
                  </a:moveTo>
                  <a:cubicBezTo>
                    <a:pt x="298" y="137"/>
                    <a:pt x="296" y="140"/>
                    <a:pt x="292" y="140"/>
                  </a:cubicBezTo>
                  <a:cubicBezTo>
                    <a:pt x="269" y="140"/>
                    <a:pt x="269" y="140"/>
                    <a:pt x="269" y="140"/>
                  </a:cubicBezTo>
                  <a:cubicBezTo>
                    <a:pt x="266" y="140"/>
                    <a:pt x="263" y="137"/>
                    <a:pt x="263" y="134"/>
                  </a:cubicBezTo>
                  <a:cubicBezTo>
                    <a:pt x="263" y="111"/>
                    <a:pt x="263" y="111"/>
                    <a:pt x="263" y="111"/>
                  </a:cubicBezTo>
                  <a:cubicBezTo>
                    <a:pt x="263" y="108"/>
                    <a:pt x="266" y="105"/>
                    <a:pt x="269" y="105"/>
                  </a:cubicBezTo>
                  <a:cubicBezTo>
                    <a:pt x="292" y="105"/>
                    <a:pt x="292" y="105"/>
                    <a:pt x="292" y="105"/>
                  </a:cubicBezTo>
                  <a:cubicBezTo>
                    <a:pt x="296" y="105"/>
                    <a:pt x="298" y="108"/>
                    <a:pt x="298" y="111"/>
                  </a:cubicBezTo>
                  <a:lnTo>
                    <a:pt x="298" y="1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0" name="Freeform 8"/>
            <p:cNvSpPr/>
            <p:nvPr/>
          </p:nvSpPr>
          <p:spPr bwMode="auto">
            <a:xfrm>
              <a:off x="3194250" y="3145285"/>
              <a:ext cx="72878" cy="69933"/>
            </a:xfrm>
            <a:custGeom>
              <a:avLst/>
              <a:gdLst>
                <a:gd name="T0" fmla="*/ 31 w 99"/>
                <a:gd name="T1" fmla="*/ 95 h 95"/>
                <a:gd name="T2" fmla="*/ 0 w 99"/>
                <a:gd name="T3" fmla="*/ 0 h 95"/>
                <a:gd name="T4" fmla="*/ 99 w 99"/>
                <a:gd name="T5" fmla="*/ 39 h 95"/>
                <a:gd name="T6" fmla="*/ 31 w 99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" h="95">
                  <a:moveTo>
                    <a:pt x="31" y="95"/>
                  </a:moveTo>
                  <a:lnTo>
                    <a:pt x="0" y="0"/>
                  </a:lnTo>
                  <a:lnTo>
                    <a:pt x="99" y="39"/>
                  </a:lnTo>
                  <a:lnTo>
                    <a:pt x="31" y="9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1" name="Freeform 9"/>
            <p:cNvSpPr>
              <a:spLocks noEditPoints="1"/>
            </p:cNvSpPr>
            <p:nvPr/>
          </p:nvSpPr>
          <p:spPr bwMode="auto">
            <a:xfrm>
              <a:off x="3192778" y="3142340"/>
              <a:ext cx="274580" cy="189924"/>
            </a:xfrm>
            <a:custGeom>
              <a:avLst/>
              <a:gdLst>
                <a:gd name="T0" fmla="*/ 104 w 207"/>
                <a:gd name="T1" fmla="*/ 0 h 143"/>
                <a:gd name="T2" fmla="*/ 0 w 207"/>
                <a:gd name="T3" fmla="*/ 71 h 143"/>
                <a:gd name="T4" fmla="*/ 104 w 207"/>
                <a:gd name="T5" fmla="*/ 143 h 143"/>
                <a:gd name="T6" fmla="*/ 207 w 207"/>
                <a:gd name="T7" fmla="*/ 71 h 143"/>
                <a:gd name="T8" fmla="*/ 104 w 207"/>
                <a:gd name="T9" fmla="*/ 0 h 143"/>
                <a:gd name="T10" fmla="*/ 54 w 207"/>
                <a:gd name="T11" fmla="*/ 85 h 143"/>
                <a:gd name="T12" fmla="*/ 40 w 207"/>
                <a:gd name="T13" fmla="*/ 71 h 143"/>
                <a:gd name="T14" fmla="*/ 54 w 207"/>
                <a:gd name="T15" fmla="*/ 57 h 143"/>
                <a:gd name="T16" fmla="*/ 68 w 207"/>
                <a:gd name="T17" fmla="*/ 71 h 143"/>
                <a:gd name="T18" fmla="*/ 54 w 207"/>
                <a:gd name="T19" fmla="*/ 85 h 143"/>
                <a:gd name="T20" fmla="*/ 104 w 207"/>
                <a:gd name="T21" fmla="*/ 85 h 143"/>
                <a:gd name="T22" fmla="*/ 90 w 207"/>
                <a:gd name="T23" fmla="*/ 71 h 143"/>
                <a:gd name="T24" fmla="*/ 104 w 207"/>
                <a:gd name="T25" fmla="*/ 57 h 143"/>
                <a:gd name="T26" fmla="*/ 118 w 207"/>
                <a:gd name="T27" fmla="*/ 71 h 143"/>
                <a:gd name="T28" fmla="*/ 104 w 207"/>
                <a:gd name="T29" fmla="*/ 85 h 143"/>
                <a:gd name="T30" fmla="*/ 154 w 207"/>
                <a:gd name="T31" fmla="*/ 85 h 143"/>
                <a:gd name="T32" fmla="*/ 140 w 207"/>
                <a:gd name="T33" fmla="*/ 71 h 143"/>
                <a:gd name="T34" fmla="*/ 154 w 207"/>
                <a:gd name="T35" fmla="*/ 57 h 143"/>
                <a:gd name="T36" fmla="*/ 168 w 207"/>
                <a:gd name="T37" fmla="*/ 71 h 143"/>
                <a:gd name="T38" fmla="*/ 154 w 207"/>
                <a:gd name="T39" fmla="*/ 8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7" h="143">
                  <a:moveTo>
                    <a:pt x="104" y="0"/>
                  </a:moveTo>
                  <a:cubicBezTo>
                    <a:pt x="47" y="0"/>
                    <a:pt x="0" y="32"/>
                    <a:pt x="0" y="71"/>
                  </a:cubicBezTo>
                  <a:cubicBezTo>
                    <a:pt x="0" y="111"/>
                    <a:pt x="47" y="143"/>
                    <a:pt x="104" y="143"/>
                  </a:cubicBezTo>
                  <a:cubicBezTo>
                    <a:pt x="161" y="143"/>
                    <a:pt x="207" y="111"/>
                    <a:pt x="207" y="71"/>
                  </a:cubicBezTo>
                  <a:cubicBezTo>
                    <a:pt x="207" y="32"/>
                    <a:pt x="161" y="0"/>
                    <a:pt x="104" y="0"/>
                  </a:cubicBezTo>
                  <a:close/>
                  <a:moveTo>
                    <a:pt x="54" y="85"/>
                  </a:moveTo>
                  <a:cubicBezTo>
                    <a:pt x="46" y="85"/>
                    <a:pt x="40" y="79"/>
                    <a:pt x="40" y="71"/>
                  </a:cubicBezTo>
                  <a:cubicBezTo>
                    <a:pt x="40" y="64"/>
                    <a:pt x="46" y="57"/>
                    <a:pt x="54" y="57"/>
                  </a:cubicBezTo>
                  <a:cubicBezTo>
                    <a:pt x="62" y="57"/>
                    <a:pt x="68" y="64"/>
                    <a:pt x="68" y="71"/>
                  </a:cubicBezTo>
                  <a:cubicBezTo>
                    <a:pt x="68" y="79"/>
                    <a:pt x="62" y="85"/>
                    <a:pt x="54" y="85"/>
                  </a:cubicBezTo>
                  <a:close/>
                  <a:moveTo>
                    <a:pt x="104" y="85"/>
                  </a:moveTo>
                  <a:cubicBezTo>
                    <a:pt x="96" y="85"/>
                    <a:pt x="90" y="79"/>
                    <a:pt x="90" y="71"/>
                  </a:cubicBezTo>
                  <a:cubicBezTo>
                    <a:pt x="90" y="64"/>
                    <a:pt x="96" y="57"/>
                    <a:pt x="104" y="57"/>
                  </a:cubicBezTo>
                  <a:cubicBezTo>
                    <a:pt x="112" y="57"/>
                    <a:pt x="118" y="64"/>
                    <a:pt x="118" y="71"/>
                  </a:cubicBezTo>
                  <a:cubicBezTo>
                    <a:pt x="118" y="79"/>
                    <a:pt x="112" y="85"/>
                    <a:pt x="104" y="85"/>
                  </a:cubicBezTo>
                  <a:close/>
                  <a:moveTo>
                    <a:pt x="154" y="85"/>
                  </a:moveTo>
                  <a:cubicBezTo>
                    <a:pt x="146" y="85"/>
                    <a:pt x="140" y="79"/>
                    <a:pt x="140" y="71"/>
                  </a:cubicBezTo>
                  <a:cubicBezTo>
                    <a:pt x="140" y="64"/>
                    <a:pt x="146" y="57"/>
                    <a:pt x="154" y="57"/>
                  </a:cubicBezTo>
                  <a:cubicBezTo>
                    <a:pt x="162" y="57"/>
                    <a:pt x="168" y="64"/>
                    <a:pt x="168" y="71"/>
                  </a:cubicBezTo>
                  <a:cubicBezTo>
                    <a:pt x="168" y="79"/>
                    <a:pt x="162" y="85"/>
                    <a:pt x="154" y="8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61997" y="3009798"/>
            <a:ext cx="385753" cy="343395"/>
            <a:chOff x="6699251" y="2735263"/>
            <a:chExt cx="404812" cy="360362"/>
          </a:xfrm>
          <a:solidFill>
            <a:schemeClr val="bg1"/>
          </a:solidFill>
        </p:grpSpPr>
        <p:sp>
          <p:nvSpPr>
            <p:cNvPr id="39" name="Freeform 27"/>
            <p:cNvSpPr/>
            <p:nvPr/>
          </p:nvSpPr>
          <p:spPr bwMode="auto">
            <a:xfrm>
              <a:off x="6980238" y="2746375"/>
              <a:ext cx="123825" cy="338137"/>
            </a:xfrm>
            <a:custGeom>
              <a:avLst/>
              <a:gdLst>
                <a:gd name="T0" fmla="*/ 9 w 11"/>
                <a:gd name="T1" fmla="*/ 15 h 30"/>
                <a:gd name="T2" fmla="*/ 1 w 11"/>
                <a:gd name="T3" fmla="*/ 1 h 30"/>
                <a:gd name="T4" fmla="*/ 2 w 11"/>
                <a:gd name="T5" fmla="*/ 0 h 30"/>
                <a:gd name="T6" fmla="*/ 11 w 11"/>
                <a:gd name="T7" fmla="*/ 15 h 30"/>
                <a:gd name="T8" fmla="*/ 1 w 11"/>
                <a:gd name="T9" fmla="*/ 30 h 30"/>
                <a:gd name="T10" fmla="*/ 0 w 11"/>
                <a:gd name="T11" fmla="*/ 28 h 30"/>
                <a:gd name="T12" fmla="*/ 9 w 11"/>
                <a:gd name="T13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0">
                  <a:moveTo>
                    <a:pt x="9" y="15"/>
                  </a:moveTo>
                  <a:cubicBezTo>
                    <a:pt x="9" y="9"/>
                    <a:pt x="6" y="4"/>
                    <a:pt x="1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7" y="2"/>
                    <a:pt x="11" y="8"/>
                    <a:pt x="11" y="15"/>
                  </a:cubicBezTo>
                  <a:cubicBezTo>
                    <a:pt x="11" y="21"/>
                    <a:pt x="7" y="27"/>
                    <a:pt x="1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5" y="25"/>
                    <a:pt x="9" y="20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0" name="Freeform 28"/>
            <p:cNvSpPr/>
            <p:nvPr/>
          </p:nvSpPr>
          <p:spPr bwMode="auto">
            <a:xfrm>
              <a:off x="6946901" y="2768600"/>
              <a:ext cx="101600" cy="282575"/>
            </a:xfrm>
            <a:custGeom>
              <a:avLst/>
              <a:gdLst>
                <a:gd name="T0" fmla="*/ 7 w 9"/>
                <a:gd name="T1" fmla="*/ 13 h 25"/>
                <a:gd name="T2" fmla="*/ 0 w 9"/>
                <a:gd name="T3" fmla="*/ 2 h 25"/>
                <a:gd name="T4" fmla="*/ 1 w 9"/>
                <a:gd name="T5" fmla="*/ 0 h 25"/>
                <a:gd name="T6" fmla="*/ 9 w 9"/>
                <a:gd name="T7" fmla="*/ 13 h 25"/>
                <a:gd name="T8" fmla="*/ 1 w 9"/>
                <a:gd name="T9" fmla="*/ 25 h 25"/>
                <a:gd name="T10" fmla="*/ 0 w 9"/>
                <a:gd name="T11" fmla="*/ 23 h 25"/>
                <a:gd name="T12" fmla="*/ 7 w 9"/>
                <a:gd name="T13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5">
                  <a:moveTo>
                    <a:pt x="7" y="13"/>
                  </a:moveTo>
                  <a:cubicBezTo>
                    <a:pt x="7" y="8"/>
                    <a:pt x="4" y="4"/>
                    <a:pt x="0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6" y="2"/>
                    <a:pt x="9" y="7"/>
                    <a:pt x="9" y="13"/>
                  </a:cubicBezTo>
                  <a:cubicBezTo>
                    <a:pt x="9" y="18"/>
                    <a:pt x="6" y="23"/>
                    <a:pt x="1" y="2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21"/>
                    <a:pt x="7" y="17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1" name="Freeform 29"/>
            <p:cNvSpPr/>
            <p:nvPr/>
          </p:nvSpPr>
          <p:spPr bwMode="auto">
            <a:xfrm>
              <a:off x="6789738" y="2735263"/>
              <a:ext cx="123825" cy="360362"/>
            </a:xfrm>
            <a:custGeom>
              <a:avLst/>
              <a:gdLst>
                <a:gd name="T0" fmla="*/ 0 w 78"/>
                <a:gd name="T1" fmla="*/ 64 h 227"/>
                <a:gd name="T2" fmla="*/ 0 w 78"/>
                <a:gd name="T3" fmla="*/ 156 h 227"/>
                <a:gd name="T4" fmla="*/ 49 w 78"/>
                <a:gd name="T5" fmla="*/ 199 h 227"/>
                <a:gd name="T6" fmla="*/ 49 w 78"/>
                <a:gd name="T7" fmla="*/ 114 h 227"/>
                <a:gd name="T8" fmla="*/ 56 w 78"/>
                <a:gd name="T9" fmla="*/ 114 h 227"/>
                <a:gd name="T10" fmla="*/ 56 w 78"/>
                <a:gd name="T11" fmla="*/ 206 h 227"/>
                <a:gd name="T12" fmla="*/ 78 w 78"/>
                <a:gd name="T13" fmla="*/ 227 h 227"/>
                <a:gd name="T14" fmla="*/ 78 w 78"/>
                <a:gd name="T15" fmla="*/ 0 h 227"/>
                <a:gd name="T16" fmla="*/ 0 w 78"/>
                <a:gd name="T17" fmla="*/ 6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227">
                  <a:moveTo>
                    <a:pt x="0" y="64"/>
                  </a:moveTo>
                  <a:lnTo>
                    <a:pt x="0" y="156"/>
                  </a:lnTo>
                  <a:lnTo>
                    <a:pt x="49" y="199"/>
                  </a:lnTo>
                  <a:lnTo>
                    <a:pt x="49" y="114"/>
                  </a:lnTo>
                  <a:lnTo>
                    <a:pt x="56" y="114"/>
                  </a:lnTo>
                  <a:lnTo>
                    <a:pt x="56" y="206"/>
                  </a:lnTo>
                  <a:lnTo>
                    <a:pt x="78" y="227"/>
                  </a:lnTo>
                  <a:lnTo>
                    <a:pt x="78" y="0"/>
                  </a:lnTo>
                  <a:lnTo>
                    <a:pt x="0" y="6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2" name="Freeform 30"/>
            <p:cNvSpPr/>
            <p:nvPr/>
          </p:nvSpPr>
          <p:spPr bwMode="auto">
            <a:xfrm>
              <a:off x="6699251" y="2847975"/>
              <a:ext cx="66675" cy="134937"/>
            </a:xfrm>
            <a:custGeom>
              <a:avLst/>
              <a:gdLst>
                <a:gd name="T0" fmla="*/ 0 w 42"/>
                <a:gd name="T1" fmla="*/ 0 h 85"/>
                <a:gd name="T2" fmla="*/ 0 w 42"/>
                <a:gd name="T3" fmla="*/ 85 h 85"/>
                <a:gd name="T4" fmla="*/ 28 w 42"/>
                <a:gd name="T5" fmla="*/ 85 h 85"/>
                <a:gd name="T6" fmla="*/ 28 w 42"/>
                <a:gd name="T7" fmla="*/ 35 h 85"/>
                <a:gd name="T8" fmla="*/ 35 w 42"/>
                <a:gd name="T9" fmla="*/ 35 h 85"/>
                <a:gd name="T10" fmla="*/ 35 w 42"/>
                <a:gd name="T11" fmla="*/ 85 h 85"/>
                <a:gd name="T12" fmla="*/ 42 w 42"/>
                <a:gd name="T13" fmla="*/ 85 h 85"/>
                <a:gd name="T14" fmla="*/ 42 w 42"/>
                <a:gd name="T15" fmla="*/ 0 h 85"/>
                <a:gd name="T16" fmla="*/ 0 w 42"/>
                <a:gd name="T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85">
                  <a:moveTo>
                    <a:pt x="0" y="0"/>
                  </a:moveTo>
                  <a:lnTo>
                    <a:pt x="0" y="85"/>
                  </a:lnTo>
                  <a:lnTo>
                    <a:pt x="28" y="85"/>
                  </a:lnTo>
                  <a:lnTo>
                    <a:pt x="28" y="35"/>
                  </a:lnTo>
                  <a:lnTo>
                    <a:pt x="35" y="35"/>
                  </a:lnTo>
                  <a:lnTo>
                    <a:pt x="35" y="85"/>
                  </a:lnTo>
                  <a:lnTo>
                    <a:pt x="42" y="85"/>
                  </a:lnTo>
                  <a:lnTo>
                    <a:pt x="4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847920" y="1365166"/>
            <a:ext cx="399106" cy="332876"/>
            <a:chOff x="2760663" y="5032375"/>
            <a:chExt cx="1473200" cy="1228726"/>
          </a:xfrm>
          <a:solidFill>
            <a:schemeClr val="bg1"/>
          </a:solidFill>
        </p:grpSpPr>
        <p:sp>
          <p:nvSpPr>
            <p:cNvPr id="44" name="Freeform 15"/>
            <p:cNvSpPr/>
            <p:nvPr/>
          </p:nvSpPr>
          <p:spPr bwMode="auto">
            <a:xfrm>
              <a:off x="3005138" y="5856288"/>
              <a:ext cx="285750" cy="404813"/>
            </a:xfrm>
            <a:custGeom>
              <a:avLst/>
              <a:gdLst>
                <a:gd name="T0" fmla="*/ 76 w 76"/>
                <a:gd name="T1" fmla="*/ 103 h 108"/>
                <a:gd name="T2" fmla="*/ 62 w 76"/>
                <a:gd name="T3" fmla="*/ 108 h 108"/>
                <a:gd name="T4" fmla="*/ 13 w 76"/>
                <a:gd name="T5" fmla="*/ 108 h 108"/>
                <a:gd name="T6" fmla="*/ 0 w 76"/>
                <a:gd name="T7" fmla="*/ 103 h 108"/>
                <a:gd name="T8" fmla="*/ 0 w 76"/>
                <a:gd name="T9" fmla="*/ 5 h 108"/>
                <a:gd name="T10" fmla="*/ 13 w 76"/>
                <a:gd name="T11" fmla="*/ 0 h 108"/>
                <a:gd name="T12" fmla="*/ 62 w 76"/>
                <a:gd name="T13" fmla="*/ 0 h 108"/>
                <a:gd name="T14" fmla="*/ 76 w 76"/>
                <a:gd name="T15" fmla="*/ 5 h 108"/>
                <a:gd name="T16" fmla="*/ 76 w 76"/>
                <a:gd name="T17" fmla="*/ 10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108">
                  <a:moveTo>
                    <a:pt x="76" y="103"/>
                  </a:moveTo>
                  <a:cubicBezTo>
                    <a:pt x="76" y="106"/>
                    <a:pt x="70" y="108"/>
                    <a:pt x="62" y="108"/>
                  </a:cubicBezTo>
                  <a:cubicBezTo>
                    <a:pt x="13" y="108"/>
                    <a:pt x="13" y="108"/>
                    <a:pt x="13" y="108"/>
                  </a:cubicBezTo>
                  <a:cubicBezTo>
                    <a:pt x="6" y="108"/>
                    <a:pt x="0" y="106"/>
                    <a:pt x="0" y="10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6" y="0"/>
                    <a:pt x="13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70" y="0"/>
                    <a:pt x="76" y="2"/>
                    <a:pt x="76" y="5"/>
                  </a:cubicBezTo>
                  <a:lnTo>
                    <a:pt x="76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5" name="Freeform 16"/>
            <p:cNvSpPr/>
            <p:nvPr/>
          </p:nvSpPr>
          <p:spPr bwMode="auto">
            <a:xfrm>
              <a:off x="3321051" y="5645150"/>
              <a:ext cx="284163" cy="615950"/>
            </a:xfrm>
            <a:custGeom>
              <a:avLst/>
              <a:gdLst>
                <a:gd name="T0" fmla="*/ 76 w 76"/>
                <a:gd name="T1" fmla="*/ 156 h 164"/>
                <a:gd name="T2" fmla="*/ 62 w 76"/>
                <a:gd name="T3" fmla="*/ 164 h 164"/>
                <a:gd name="T4" fmla="*/ 13 w 76"/>
                <a:gd name="T5" fmla="*/ 164 h 164"/>
                <a:gd name="T6" fmla="*/ 0 w 76"/>
                <a:gd name="T7" fmla="*/ 156 h 164"/>
                <a:gd name="T8" fmla="*/ 0 w 76"/>
                <a:gd name="T9" fmla="*/ 7 h 164"/>
                <a:gd name="T10" fmla="*/ 13 w 76"/>
                <a:gd name="T11" fmla="*/ 0 h 164"/>
                <a:gd name="T12" fmla="*/ 62 w 76"/>
                <a:gd name="T13" fmla="*/ 0 h 164"/>
                <a:gd name="T14" fmla="*/ 76 w 76"/>
                <a:gd name="T15" fmla="*/ 7 h 164"/>
                <a:gd name="T16" fmla="*/ 76 w 76"/>
                <a:gd name="T17" fmla="*/ 15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164">
                  <a:moveTo>
                    <a:pt x="76" y="156"/>
                  </a:moveTo>
                  <a:cubicBezTo>
                    <a:pt x="76" y="160"/>
                    <a:pt x="70" y="164"/>
                    <a:pt x="62" y="164"/>
                  </a:cubicBezTo>
                  <a:cubicBezTo>
                    <a:pt x="13" y="164"/>
                    <a:pt x="13" y="164"/>
                    <a:pt x="13" y="164"/>
                  </a:cubicBezTo>
                  <a:cubicBezTo>
                    <a:pt x="6" y="164"/>
                    <a:pt x="0" y="160"/>
                    <a:pt x="0" y="15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6" y="0"/>
                    <a:pt x="13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70" y="0"/>
                    <a:pt x="76" y="3"/>
                    <a:pt x="76" y="7"/>
                  </a:cubicBezTo>
                  <a:lnTo>
                    <a:pt x="76" y="1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6" name="Freeform 17"/>
            <p:cNvSpPr/>
            <p:nvPr/>
          </p:nvSpPr>
          <p:spPr bwMode="auto">
            <a:xfrm>
              <a:off x="3635376" y="5397500"/>
              <a:ext cx="282575" cy="863600"/>
            </a:xfrm>
            <a:custGeom>
              <a:avLst/>
              <a:gdLst>
                <a:gd name="T0" fmla="*/ 75 w 75"/>
                <a:gd name="T1" fmla="*/ 219 h 230"/>
                <a:gd name="T2" fmla="*/ 62 w 75"/>
                <a:gd name="T3" fmla="*/ 230 h 230"/>
                <a:gd name="T4" fmla="*/ 13 w 75"/>
                <a:gd name="T5" fmla="*/ 230 h 230"/>
                <a:gd name="T6" fmla="*/ 0 w 75"/>
                <a:gd name="T7" fmla="*/ 219 h 230"/>
                <a:gd name="T8" fmla="*/ 0 w 75"/>
                <a:gd name="T9" fmla="*/ 10 h 230"/>
                <a:gd name="T10" fmla="*/ 13 w 75"/>
                <a:gd name="T11" fmla="*/ 0 h 230"/>
                <a:gd name="T12" fmla="*/ 62 w 75"/>
                <a:gd name="T13" fmla="*/ 0 h 230"/>
                <a:gd name="T14" fmla="*/ 75 w 75"/>
                <a:gd name="T15" fmla="*/ 10 h 230"/>
                <a:gd name="T16" fmla="*/ 75 w 75"/>
                <a:gd name="T17" fmla="*/ 21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230">
                  <a:moveTo>
                    <a:pt x="75" y="219"/>
                  </a:moveTo>
                  <a:cubicBezTo>
                    <a:pt x="75" y="225"/>
                    <a:pt x="70" y="230"/>
                    <a:pt x="62" y="230"/>
                  </a:cubicBezTo>
                  <a:cubicBezTo>
                    <a:pt x="13" y="230"/>
                    <a:pt x="13" y="230"/>
                    <a:pt x="13" y="230"/>
                  </a:cubicBezTo>
                  <a:cubicBezTo>
                    <a:pt x="6" y="230"/>
                    <a:pt x="0" y="225"/>
                    <a:pt x="0" y="21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6" y="0"/>
                    <a:pt x="13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70" y="0"/>
                    <a:pt x="75" y="4"/>
                    <a:pt x="75" y="10"/>
                  </a:cubicBezTo>
                  <a:lnTo>
                    <a:pt x="75" y="2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7" name="Freeform 18"/>
            <p:cNvSpPr/>
            <p:nvPr/>
          </p:nvSpPr>
          <p:spPr bwMode="auto">
            <a:xfrm>
              <a:off x="3951288" y="5205413"/>
              <a:ext cx="282575" cy="1055688"/>
            </a:xfrm>
            <a:custGeom>
              <a:avLst/>
              <a:gdLst>
                <a:gd name="T0" fmla="*/ 75 w 75"/>
                <a:gd name="T1" fmla="*/ 268 h 281"/>
                <a:gd name="T2" fmla="*/ 62 w 75"/>
                <a:gd name="T3" fmla="*/ 281 h 281"/>
                <a:gd name="T4" fmla="*/ 13 w 75"/>
                <a:gd name="T5" fmla="*/ 281 h 281"/>
                <a:gd name="T6" fmla="*/ 0 w 75"/>
                <a:gd name="T7" fmla="*/ 268 h 281"/>
                <a:gd name="T8" fmla="*/ 0 w 75"/>
                <a:gd name="T9" fmla="*/ 13 h 281"/>
                <a:gd name="T10" fmla="*/ 13 w 75"/>
                <a:gd name="T11" fmla="*/ 0 h 281"/>
                <a:gd name="T12" fmla="*/ 62 w 75"/>
                <a:gd name="T13" fmla="*/ 0 h 281"/>
                <a:gd name="T14" fmla="*/ 75 w 75"/>
                <a:gd name="T15" fmla="*/ 13 h 281"/>
                <a:gd name="T16" fmla="*/ 75 w 75"/>
                <a:gd name="T17" fmla="*/ 268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281">
                  <a:moveTo>
                    <a:pt x="75" y="268"/>
                  </a:moveTo>
                  <a:cubicBezTo>
                    <a:pt x="75" y="275"/>
                    <a:pt x="69" y="281"/>
                    <a:pt x="62" y="281"/>
                  </a:cubicBezTo>
                  <a:cubicBezTo>
                    <a:pt x="13" y="281"/>
                    <a:pt x="13" y="281"/>
                    <a:pt x="13" y="281"/>
                  </a:cubicBezTo>
                  <a:cubicBezTo>
                    <a:pt x="6" y="281"/>
                    <a:pt x="0" y="275"/>
                    <a:pt x="0" y="268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9" y="0"/>
                    <a:pt x="75" y="6"/>
                    <a:pt x="75" y="13"/>
                  </a:cubicBezTo>
                  <a:lnTo>
                    <a:pt x="75" y="2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8" name="Freeform 19"/>
            <p:cNvSpPr/>
            <p:nvPr/>
          </p:nvSpPr>
          <p:spPr bwMode="auto">
            <a:xfrm>
              <a:off x="2760663" y="5116513"/>
              <a:ext cx="1063625" cy="682625"/>
            </a:xfrm>
            <a:custGeom>
              <a:avLst/>
              <a:gdLst>
                <a:gd name="T0" fmla="*/ 14 w 283"/>
                <a:gd name="T1" fmla="*/ 182 h 182"/>
                <a:gd name="T2" fmla="*/ 5 w 283"/>
                <a:gd name="T3" fmla="*/ 179 h 182"/>
                <a:gd name="T4" fmla="*/ 5 w 283"/>
                <a:gd name="T5" fmla="*/ 163 h 182"/>
                <a:gd name="T6" fmla="*/ 140 w 283"/>
                <a:gd name="T7" fmla="*/ 46 h 182"/>
                <a:gd name="T8" fmla="*/ 154 w 283"/>
                <a:gd name="T9" fmla="*/ 44 h 182"/>
                <a:gd name="T10" fmla="*/ 162 w 283"/>
                <a:gd name="T11" fmla="*/ 54 h 182"/>
                <a:gd name="T12" fmla="*/ 162 w 283"/>
                <a:gd name="T13" fmla="*/ 88 h 182"/>
                <a:gd name="T14" fmla="*/ 259 w 283"/>
                <a:gd name="T15" fmla="*/ 5 h 182"/>
                <a:gd name="T16" fmla="*/ 278 w 283"/>
                <a:gd name="T17" fmla="*/ 5 h 182"/>
                <a:gd name="T18" fmla="*/ 278 w 283"/>
                <a:gd name="T19" fmla="*/ 20 h 182"/>
                <a:gd name="T20" fmla="*/ 158 w 283"/>
                <a:gd name="T21" fmla="*/ 123 h 182"/>
                <a:gd name="T22" fmla="*/ 144 w 283"/>
                <a:gd name="T23" fmla="*/ 125 h 182"/>
                <a:gd name="T24" fmla="*/ 136 w 283"/>
                <a:gd name="T25" fmla="*/ 115 h 182"/>
                <a:gd name="T26" fmla="*/ 136 w 283"/>
                <a:gd name="T27" fmla="*/ 82 h 182"/>
                <a:gd name="T28" fmla="*/ 23 w 283"/>
                <a:gd name="T29" fmla="*/ 179 h 182"/>
                <a:gd name="T30" fmla="*/ 14 w 283"/>
                <a:gd name="T31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3" h="182">
                  <a:moveTo>
                    <a:pt x="14" y="182"/>
                  </a:moveTo>
                  <a:cubicBezTo>
                    <a:pt x="11" y="182"/>
                    <a:pt x="7" y="181"/>
                    <a:pt x="5" y="179"/>
                  </a:cubicBezTo>
                  <a:cubicBezTo>
                    <a:pt x="0" y="174"/>
                    <a:pt x="0" y="167"/>
                    <a:pt x="5" y="163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3" y="43"/>
                    <a:pt x="149" y="42"/>
                    <a:pt x="154" y="44"/>
                  </a:cubicBezTo>
                  <a:cubicBezTo>
                    <a:pt x="159" y="46"/>
                    <a:pt x="162" y="50"/>
                    <a:pt x="162" y="54"/>
                  </a:cubicBezTo>
                  <a:cubicBezTo>
                    <a:pt x="162" y="88"/>
                    <a:pt x="162" y="88"/>
                    <a:pt x="162" y="88"/>
                  </a:cubicBezTo>
                  <a:cubicBezTo>
                    <a:pt x="259" y="5"/>
                    <a:pt x="259" y="5"/>
                    <a:pt x="259" y="5"/>
                  </a:cubicBezTo>
                  <a:cubicBezTo>
                    <a:pt x="264" y="0"/>
                    <a:pt x="273" y="0"/>
                    <a:pt x="278" y="5"/>
                  </a:cubicBezTo>
                  <a:cubicBezTo>
                    <a:pt x="283" y="9"/>
                    <a:pt x="283" y="16"/>
                    <a:pt x="278" y="20"/>
                  </a:cubicBezTo>
                  <a:cubicBezTo>
                    <a:pt x="158" y="123"/>
                    <a:pt x="158" y="123"/>
                    <a:pt x="158" y="123"/>
                  </a:cubicBezTo>
                  <a:cubicBezTo>
                    <a:pt x="154" y="126"/>
                    <a:pt x="149" y="127"/>
                    <a:pt x="144" y="125"/>
                  </a:cubicBezTo>
                  <a:cubicBezTo>
                    <a:pt x="139" y="124"/>
                    <a:pt x="136" y="120"/>
                    <a:pt x="136" y="115"/>
                  </a:cubicBezTo>
                  <a:cubicBezTo>
                    <a:pt x="136" y="82"/>
                    <a:pt x="136" y="82"/>
                    <a:pt x="136" y="82"/>
                  </a:cubicBezTo>
                  <a:cubicBezTo>
                    <a:pt x="23" y="179"/>
                    <a:pt x="23" y="179"/>
                    <a:pt x="23" y="179"/>
                  </a:cubicBezTo>
                  <a:cubicBezTo>
                    <a:pt x="21" y="181"/>
                    <a:pt x="17" y="182"/>
                    <a:pt x="14" y="1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9" name="Freeform 20"/>
            <p:cNvSpPr/>
            <p:nvPr/>
          </p:nvSpPr>
          <p:spPr bwMode="auto">
            <a:xfrm>
              <a:off x="3635376" y="5032375"/>
              <a:ext cx="282575" cy="244475"/>
            </a:xfrm>
            <a:custGeom>
              <a:avLst/>
              <a:gdLst>
                <a:gd name="T0" fmla="*/ 131 w 178"/>
                <a:gd name="T1" fmla="*/ 154 h 154"/>
                <a:gd name="T2" fmla="*/ 178 w 178"/>
                <a:gd name="T3" fmla="*/ 0 h 154"/>
                <a:gd name="T4" fmla="*/ 0 w 178"/>
                <a:gd name="T5" fmla="*/ 43 h 154"/>
                <a:gd name="T6" fmla="*/ 131 w 178"/>
                <a:gd name="T7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" h="154">
                  <a:moveTo>
                    <a:pt x="131" y="154"/>
                  </a:moveTo>
                  <a:lnTo>
                    <a:pt x="178" y="0"/>
                  </a:lnTo>
                  <a:lnTo>
                    <a:pt x="0" y="43"/>
                  </a:lnTo>
                  <a:lnTo>
                    <a:pt x="131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4876516" y="2985737"/>
            <a:ext cx="417003" cy="386971"/>
            <a:chOff x="5278438" y="2973388"/>
            <a:chExt cx="1344613" cy="1247775"/>
          </a:xfrm>
          <a:solidFill>
            <a:schemeClr val="bg1"/>
          </a:solidFill>
        </p:grpSpPr>
        <p:sp>
          <p:nvSpPr>
            <p:cNvPr id="51" name="Freeform 67"/>
            <p:cNvSpPr>
              <a:spLocks noEditPoints="1"/>
            </p:cNvSpPr>
            <p:nvPr/>
          </p:nvSpPr>
          <p:spPr bwMode="auto">
            <a:xfrm>
              <a:off x="5821363" y="2973388"/>
              <a:ext cx="801688" cy="806450"/>
            </a:xfrm>
            <a:custGeom>
              <a:avLst/>
              <a:gdLst>
                <a:gd name="T0" fmla="*/ 256 w 281"/>
                <a:gd name="T1" fmla="*/ 26 h 282"/>
                <a:gd name="T2" fmla="*/ 163 w 281"/>
                <a:gd name="T3" fmla="*/ 26 h 282"/>
                <a:gd name="T4" fmla="*/ 0 w 281"/>
                <a:gd name="T5" fmla="*/ 190 h 282"/>
                <a:gd name="T6" fmla="*/ 92 w 281"/>
                <a:gd name="T7" fmla="*/ 282 h 282"/>
                <a:gd name="T8" fmla="*/ 256 w 281"/>
                <a:gd name="T9" fmla="*/ 119 h 282"/>
                <a:gd name="T10" fmla="*/ 256 w 281"/>
                <a:gd name="T11" fmla="*/ 26 h 282"/>
                <a:gd name="T12" fmla="*/ 55 w 281"/>
                <a:gd name="T13" fmla="*/ 192 h 282"/>
                <a:gd name="T14" fmla="*/ 44 w 281"/>
                <a:gd name="T15" fmla="*/ 181 h 282"/>
                <a:gd name="T16" fmla="*/ 183 w 281"/>
                <a:gd name="T17" fmla="*/ 42 h 282"/>
                <a:gd name="T18" fmla="*/ 194 w 281"/>
                <a:gd name="T19" fmla="*/ 42 h 282"/>
                <a:gd name="T20" fmla="*/ 194 w 281"/>
                <a:gd name="T21" fmla="*/ 53 h 282"/>
                <a:gd name="T22" fmla="*/ 55 w 281"/>
                <a:gd name="T23" fmla="*/ 192 h 282"/>
                <a:gd name="T24" fmla="*/ 78 w 281"/>
                <a:gd name="T25" fmla="*/ 215 h 282"/>
                <a:gd name="T26" fmla="*/ 67 w 281"/>
                <a:gd name="T27" fmla="*/ 204 h 282"/>
                <a:gd name="T28" fmla="*/ 217 w 281"/>
                <a:gd name="T29" fmla="*/ 54 h 282"/>
                <a:gd name="T30" fmla="*/ 228 w 281"/>
                <a:gd name="T31" fmla="*/ 54 h 282"/>
                <a:gd name="T32" fmla="*/ 228 w 281"/>
                <a:gd name="T33" fmla="*/ 65 h 282"/>
                <a:gd name="T34" fmla="*/ 78 w 281"/>
                <a:gd name="T35" fmla="*/ 215 h 282"/>
                <a:gd name="T36" fmla="*/ 101 w 281"/>
                <a:gd name="T37" fmla="*/ 238 h 282"/>
                <a:gd name="T38" fmla="*/ 90 w 281"/>
                <a:gd name="T39" fmla="*/ 227 h 282"/>
                <a:gd name="T40" fmla="*/ 229 w 281"/>
                <a:gd name="T41" fmla="*/ 88 h 282"/>
                <a:gd name="T42" fmla="*/ 240 w 281"/>
                <a:gd name="T43" fmla="*/ 88 h 282"/>
                <a:gd name="T44" fmla="*/ 240 w 281"/>
                <a:gd name="T45" fmla="*/ 99 h 282"/>
                <a:gd name="T46" fmla="*/ 101 w 281"/>
                <a:gd name="T47" fmla="*/ 23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1" h="282">
                  <a:moveTo>
                    <a:pt x="256" y="26"/>
                  </a:moveTo>
                  <a:cubicBezTo>
                    <a:pt x="230" y="0"/>
                    <a:pt x="189" y="0"/>
                    <a:pt x="163" y="26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2" y="282"/>
                    <a:pt x="92" y="282"/>
                    <a:pt x="92" y="282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81" y="93"/>
                    <a:pt x="281" y="52"/>
                    <a:pt x="256" y="26"/>
                  </a:cubicBezTo>
                  <a:close/>
                  <a:moveTo>
                    <a:pt x="55" y="192"/>
                  </a:moveTo>
                  <a:cubicBezTo>
                    <a:pt x="44" y="181"/>
                    <a:pt x="44" y="181"/>
                    <a:pt x="44" y="181"/>
                  </a:cubicBezTo>
                  <a:cubicBezTo>
                    <a:pt x="183" y="42"/>
                    <a:pt x="183" y="42"/>
                    <a:pt x="183" y="42"/>
                  </a:cubicBezTo>
                  <a:cubicBezTo>
                    <a:pt x="186" y="39"/>
                    <a:pt x="191" y="39"/>
                    <a:pt x="194" y="42"/>
                  </a:cubicBezTo>
                  <a:cubicBezTo>
                    <a:pt x="197" y="45"/>
                    <a:pt x="197" y="50"/>
                    <a:pt x="194" y="53"/>
                  </a:cubicBezTo>
                  <a:lnTo>
                    <a:pt x="55" y="192"/>
                  </a:lnTo>
                  <a:close/>
                  <a:moveTo>
                    <a:pt x="78" y="215"/>
                  </a:moveTo>
                  <a:cubicBezTo>
                    <a:pt x="67" y="204"/>
                    <a:pt x="67" y="204"/>
                    <a:pt x="67" y="20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20" y="51"/>
                    <a:pt x="225" y="51"/>
                    <a:pt x="228" y="54"/>
                  </a:cubicBezTo>
                  <a:cubicBezTo>
                    <a:pt x="231" y="57"/>
                    <a:pt x="231" y="62"/>
                    <a:pt x="228" y="65"/>
                  </a:cubicBezTo>
                  <a:lnTo>
                    <a:pt x="78" y="215"/>
                  </a:lnTo>
                  <a:close/>
                  <a:moveTo>
                    <a:pt x="101" y="238"/>
                  </a:moveTo>
                  <a:cubicBezTo>
                    <a:pt x="90" y="227"/>
                    <a:pt x="90" y="227"/>
                    <a:pt x="90" y="22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32" y="85"/>
                    <a:pt x="237" y="85"/>
                    <a:pt x="240" y="88"/>
                  </a:cubicBezTo>
                  <a:cubicBezTo>
                    <a:pt x="243" y="91"/>
                    <a:pt x="243" y="96"/>
                    <a:pt x="240" y="99"/>
                  </a:cubicBezTo>
                  <a:lnTo>
                    <a:pt x="101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2" name="Freeform 68"/>
            <p:cNvSpPr/>
            <p:nvPr/>
          </p:nvSpPr>
          <p:spPr bwMode="auto">
            <a:xfrm>
              <a:off x="5375275" y="3662363"/>
              <a:ext cx="554038" cy="558800"/>
            </a:xfrm>
            <a:custGeom>
              <a:avLst/>
              <a:gdLst>
                <a:gd name="T0" fmla="*/ 227 w 349"/>
                <a:gd name="T1" fmla="*/ 209 h 352"/>
                <a:gd name="T2" fmla="*/ 210 w 349"/>
                <a:gd name="T3" fmla="*/ 193 h 352"/>
                <a:gd name="T4" fmla="*/ 349 w 349"/>
                <a:gd name="T5" fmla="*/ 54 h 352"/>
                <a:gd name="T6" fmla="*/ 295 w 349"/>
                <a:gd name="T7" fmla="*/ 0 h 352"/>
                <a:gd name="T8" fmla="*/ 156 w 349"/>
                <a:gd name="T9" fmla="*/ 139 h 352"/>
                <a:gd name="T10" fmla="*/ 142 w 349"/>
                <a:gd name="T11" fmla="*/ 125 h 352"/>
                <a:gd name="T12" fmla="*/ 110 w 349"/>
                <a:gd name="T13" fmla="*/ 141 h 352"/>
                <a:gd name="T14" fmla="*/ 0 w 349"/>
                <a:gd name="T15" fmla="*/ 317 h 352"/>
                <a:gd name="T16" fmla="*/ 32 w 349"/>
                <a:gd name="T17" fmla="*/ 352 h 352"/>
                <a:gd name="T18" fmla="*/ 207 w 349"/>
                <a:gd name="T19" fmla="*/ 242 h 352"/>
                <a:gd name="T20" fmla="*/ 227 w 349"/>
                <a:gd name="T21" fmla="*/ 20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9" h="352">
                  <a:moveTo>
                    <a:pt x="227" y="209"/>
                  </a:moveTo>
                  <a:lnTo>
                    <a:pt x="210" y="193"/>
                  </a:lnTo>
                  <a:lnTo>
                    <a:pt x="349" y="54"/>
                  </a:lnTo>
                  <a:lnTo>
                    <a:pt x="295" y="0"/>
                  </a:lnTo>
                  <a:lnTo>
                    <a:pt x="156" y="139"/>
                  </a:lnTo>
                  <a:lnTo>
                    <a:pt x="142" y="125"/>
                  </a:lnTo>
                  <a:lnTo>
                    <a:pt x="110" y="141"/>
                  </a:lnTo>
                  <a:lnTo>
                    <a:pt x="0" y="317"/>
                  </a:lnTo>
                  <a:lnTo>
                    <a:pt x="32" y="352"/>
                  </a:lnTo>
                  <a:lnTo>
                    <a:pt x="207" y="242"/>
                  </a:lnTo>
                  <a:lnTo>
                    <a:pt x="227" y="2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3" name="Freeform 69"/>
            <p:cNvSpPr/>
            <p:nvPr/>
          </p:nvSpPr>
          <p:spPr bwMode="auto">
            <a:xfrm>
              <a:off x="5278438" y="2986088"/>
              <a:ext cx="590550" cy="590550"/>
            </a:xfrm>
            <a:custGeom>
              <a:avLst/>
              <a:gdLst>
                <a:gd name="T0" fmla="*/ 104 w 207"/>
                <a:gd name="T1" fmla="*/ 0 h 207"/>
                <a:gd name="T2" fmla="*/ 78 w 207"/>
                <a:gd name="T3" fmla="*/ 3 h 207"/>
                <a:gd name="T4" fmla="*/ 81 w 207"/>
                <a:gd name="T5" fmla="*/ 5 h 207"/>
                <a:gd name="T6" fmla="*/ 118 w 207"/>
                <a:gd name="T7" fmla="*/ 43 h 207"/>
                <a:gd name="T8" fmla="*/ 118 w 207"/>
                <a:gd name="T9" fmla="*/ 112 h 207"/>
                <a:gd name="T10" fmla="*/ 49 w 207"/>
                <a:gd name="T11" fmla="*/ 112 h 207"/>
                <a:gd name="T12" fmla="*/ 12 w 207"/>
                <a:gd name="T13" fmla="*/ 74 h 207"/>
                <a:gd name="T14" fmla="*/ 7 w 207"/>
                <a:gd name="T15" fmla="*/ 68 h 207"/>
                <a:gd name="T16" fmla="*/ 0 w 207"/>
                <a:gd name="T17" fmla="*/ 103 h 207"/>
                <a:gd name="T18" fmla="*/ 104 w 207"/>
                <a:gd name="T19" fmla="*/ 207 h 207"/>
                <a:gd name="T20" fmla="*/ 207 w 207"/>
                <a:gd name="T21" fmla="*/ 103 h 207"/>
                <a:gd name="T22" fmla="*/ 104 w 207"/>
                <a:gd name="T23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7" h="207">
                  <a:moveTo>
                    <a:pt x="104" y="0"/>
                  </a:moveTo>
                  <a:cubicBezTo>
                    <a:pt x="95" y="0"/>
                    <a:pt x="86" y="1"/>
                    <a:pt x="78" y="3"/>
                  </a:cubicBezTo>
                  <a:cubicBezTo>
                    <a:pt x="79" y="4"/>
                    <a:pt x="80" y="5"/>
                    <a:pt x="81" y="5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37" y="62"/>
                    <a:pt x="137" y="93"/>
                    <a:pt x="118" y="112"/>
                  </a:cubicBezTo>
                  <a:cubicBezTo>
                    <a:pt x="99" y="131"/>
                    <a:pt x="68" y="131"/>
                    <a:pt x="49" y="11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2"/>
                    <a:pt x="8" y="70"/>
                    <a:pt x="7" y="68"/>
                  </a:cubicBezTo>
                  <a:cubicBezTo>
                    <a:pt x="3" y="79"/>
                    <a:pt x="0" y="91"/>
                    <a:pt x="0" y="103"/>
                  </a:cubicBezTo>
                  <a:cubicBezTo>
                    <a:pt x="0" y="161"/>
                    <a:pt x="47" y="207"/>
                    <a:pt x="104" y="207"/>
                  </a:cubicBezTo>
                  <a:cubicBezTo>
                    <a:pt x="161" y="207"/>
                    <a:pt x="207" y="161"/>
                    <a:pt x="207" y="103"/>
                  </a:cubicBezTo>
                  <a:cubicBezTo>
                    <a:pt x="207" y="46"/>
                    <a:pt x="161" y="0"/>
                    <a:pt x="10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4" name="Freeform 70"/>
            <p:cNvSpPr>
              <a:spLocks noEditPoints="1"/>
            </p:cNvSpPr>
            <p:nvPr/>
          </p:nvSpPr>
          <p:spPr bwMode="auto">
            <a:xfrm>
              <a:off x="6008688" y="3686176"/>
              <a:ext cx="531813" cy="531813"/>
            </a:xfrm>
            <a:custGeom>
              <a:avLst/>
              <a:gdLst>
                <a:gd name="T0" fmla="*/ 164 w 186"/>
                <a:gd name="T1" fmla="*/ 164 h 186"/>
                <a:gd name="T2" fmla="*/ 164 w 186"/>
                <a:gd name="T3" fmla="*/ 83 h 186"/>
                <a:gd name="T4" fmla="*/ 81 w 186"/>
                <a:gd name="T5" fmla="*/ 0 h 186"/>
                <a:gd name="T6" fmla="*/ 0 w 186"/>
                <a:gd name="T7" fmla="*/ 81 h 186"/>
                <a:gd name="T8" fmla="*/ 82 w 186"/>
                <a:gd name="T9" fmla="*/ 164 h 186"/>
                <a:gd name="T10" fmla="*/ 164 w 186"/>
                <a:gd name="T11" fmla="*/ 164 h 186"/>
                <a:gd name="T12" fmla="*/ 109 w 186"/>
                <a:gd name="T13" fmla="*/ 109 h 186"/>
                <a:gd name="T14" fmla="*/ 142 w 186"/>
                <a:gd name="T15" fmla="*/ 109 h 186"/>
                <a:gd name="T16" fmla="*/ 142 w 186"/>
                <a:gd name="T17" fmla="*/ 143 h 186"/>
                <a:gd name="T18" fmla="*/ 109 w 186"/>
                <a:gd name="T19" fmla="*/ 143 h 186"/>
                <a:gd name="T20" fmla="*/ 109 w 186"/>
                <a:gd name="T21" fmla="*/ 109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86">
                  <a:moveTo>
                    <a:pt x="164" y="164"/>
                  </a:moveTo>
                  <a:cubicBezTo>
                    <a:pt x="186" y="142"/>
                    <a:pt x="186" y="105"/>
                    <a:pt x="164" y="8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82" y="164"/>
                    <a:pt x="82" y="164"/>
                    <a:pt x="82" y="164"/>
                  </a:cubicBezTo>
                  <a:cubicBezTo>
                    <a:pt x="105" y="186"/>
                    <a:pt x="141" y="186"/>
                    <a:pt x="164" y="164"/>
                  </a:cubicBezTo>
                  <a:close/>
                  <a:moveTo>
                    <a:pt x="109" y="109"/>
                  </a:moveTo>
                  <a:cubicBezTo>
                    <a:pt x="118" y="100"/>
                    <a:pt x="133" y="100"/>
                    <a:pt x="142" y="109"/>
                  </a:cubicBezTo>
                  <a:cubicBezTo>
                    <a:pt x="152" y="118"/>
                    <a:pt x="152" y="133"/>
                    <a:pt x="142" y="143"/>
                  </a:cubicBezTo>
                  <a:cubicBezTo>
                    <a:pt x="133" y="152"/>
                    <a:pt x="118" y="152"/>
                    <a:pt x="109" y="143"/>
                  </a:cubicBezTo>
                  <a:cubicBezTo>
                    <a:pt x="99" y="133"/>
                    <a:pt x="99" y="118"/>
                    <a:pt x="109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1272554" y="1191851"/>
            <a:ext cx="4604657" cy="62308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" name="文本框 2"/>
          <p:cNvSpPr txBox="1"/>
          <p:nvPr/>
        </p:nvSpPr>
        <p:spPr>
          <a:xfrm>
            <a:off x="1435902" y="1265287"/>
            <a:ext cx="799221" cy="918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spc="300" smtClean="0">
                <a:solidFill>
                  <a:schemeClr val="bg1"/>
                </a:solidFill>
              </a:rPr>
              <a:t>00</a:t>
            </a:r>
            <a:r>
              <a:rPr lang="en-US" altLang="zh-CN" sz="2700" b="1" spc="300" smtClean="0">
                <a:solidFill>
                  <a:schemeClr val="accent4"/>
                </a:solidFill>
              </a:rPr>
              <a:t>1</a:t>
            </a:r>
            <a:endParaRPr lang="zh-CN" altLang="en-US" sz="2700" b="1" spc="300">
              <a:solidFill>
                <a:schemeClr val="accent4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89551" y="1265287"/>
            <a:ext cx="3461657" cy="50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可用性</a:t>
            </a:r>
            <a:r>
              <a:rPr lang="zh-CN" altLang="en-US" sz="135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（简述几种方法）</a:t>
            </a:r>
            <a:endParaRPr lang="zh-CN" altLang="en-US" sz="135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zh-CN" altLang="en-US" sz="135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检查点，恢复，重启动</a:t>
            </a:r>
            <a:endParaRPr lang="zh-CN" altLang="en-US" sz="135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937300" y="2028782"/>
            <a:ext cx="4604657" cy="62308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" name="文本框 5"/>
          <p:cNvSpPr txBox="1"/>
          <p:nvPr/>
        </p:nvSpPr>
        <p:spPr>
          <a:xfrm>
            <a:off x="2100647" y="2102218"/>
            <a:ext cx="799221" cy="918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spc="300" smtClean="0">
                <a:solidFill>
                  <a:schemeClr val="bg1"/>
                </a:solidFill>
              </a:rPr>
              <a:t>00</a:t>
            </a:r>
            <a:r>
              <a:rPr lang="en-US" altLang="zh-CN" sz="2700" b="1" spc="300" smtClean="0">
                <a:solidFill>
                  <a:srgbClr val="FAA213"/>
                </a:solidFill>
              </a:rPr>
              <a:t>2</a:t>
            </a:r>
            <a:endParaRPr lang="zh-CN" altLang="en-US" sz="2700" b="1" spc="300">
              <a:solidFill>
                <a:srgbClr val="FAA213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54179" y="2102168"/>
            <a:ext cx="3717131" cy="50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可靠性</a:t>
            </a:r>
            <a:r>
              <a:rPr lang="zh-CN" altLang="en-US" sz="135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：</a:t>
            </a:r>
            <a:endParaRPr lang="zh-CN" altLang="en-US" sz="135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zh-CN" altLang="en-US" sz="135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增量过程模型保证了核心功能的运行</a:t>
            </a:r>
            <a:endParaRPr lang="zh-CN" altLang="en-US" sz="135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602045" y="2865713"/>
            <a:ext cx="4604657" cy="62308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文本框 8"/>
          <p:cNvSpPr txBox="1"/>
          <p:nvPr/>
        </p:nvSpPr>
        <p:spPr>
          <a:xfrm>
            <a:off x="2765393" y="2939149"/>
            <a:ext cx="799221" cy="918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spc="300" smtClean="0">
                <a:solidFill>
                  <a:schemeClr val="bg1"/>
                </a:solidFill>
              </a:rPr>
              <a:t>00</a:t>
            </a:r>
            <a:r>
              <a:rPr lang="en-US" altLang="zh-CN" sz="2700" b="1" spc="300">
                <a:solidFill>
                  <a:schemeClr val="accent4"/>
                </a:solidFill>
              </a:rPr>
              <a:t>3</a:t>
            </a:r>
            <a:endParaRPr lang="zh-CN" altLang="en-US" sz="2700" b="1" spc="300">
              <a:solidFill>
                <a:schemeClr val="accent4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619041" y="2939149"/>
            <a:ext cx="3461657" cy="50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可维护性</a:t>
            </a:r>
            <a:r>
              <a:rPr lang="zh-CN" altLang="en-US" sz="135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：</a:t>
            </a:r>
            <a:endParaRPr lang="zh-CN" altLang="en-US" sz="135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zh-CN" altLang="en-US" sz="135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模块化，接口，复杂性</a:t>
            </a:r>
            <a:endParaRPr lang="zh-CN" altLang="en-US" sz="135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266790" y="3702644"/>
            <a:ext cx="4604657" cy="623081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2" name="文本框 11"/>
          <p:cNvSpPr txBox="1"/>
          <p:nvPr/>
        </p:nvSpPr>
        <p:spPr>
          <a:xfrm>
            <a:off x="3430138" y="3776080"/>
            <a:ext cx="799221" cy="918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700" b="1" spc="300" smtClean="0">
                <a:solidFill>
                  <a:schemeClr val="bg1"/>
                </a:solidFill>
              </a:rPr>
              <a:t>00</a:t>
            </a:r>
            <a:r>
              <a:rPr lang="en-US" altLang="zh-CN" sz="2700" b="1" spc="300">
                <a:solidFill>
                  <a:schemeClr val="accent4"/>
                </a:solidFill>
              </a:rPr>
              <a:t>4</a:t>
            </a:r>
            <a:endParaRPr lang="zh-CN" altLang="en-US" sz="2700" b="1" spc="300">
              <a:solidFill>
                <a:schemeClr val="accent4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283786" y="3776080"/>
            <a:ext cx="3461657" cy="50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135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密保安全性：</a:t>
            </a:r>
            <a:endParaRPr lang="zh-CN" sz="135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zh-CN" sz="135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功能分配，选择加密</a:t>
            </a:r>
            <a:endParaRPr lang="zh-CN" sz="135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04594" y="453654"/>
            <a:ext cx="2011918" cy="331470"/>
            <a:chOff x="672792" y="604872"/>
            <a:chExt cx="2682557" cy="441960"/>
          </a:xfrm>
        </p:grpSpPr>
        <p:sp>
          <p:nvSpPr>
            <p:cNvPr id="16" name="矩形 15"/>
            <p:cNvSpPr/>
            <p:nvPr/>
          </p:nvSpPr>
          <p:spPr>
            <a:xfrm>
              <a:off x="1501149" y="604872"/>
              <a:ext cx="1854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宋体" panose="02010600030101010101" pitchFamily="2" charset="-122"/>
                  <a:cs typeface="Meiryo UI" panose="020B0604030504040204" pitchFamily="34" charset="-128"/>
                </a:rPr>
                <a:t>软件质量属性</a:t>
              </a:r>
              <a:r>
                <a:rPr lang="en-US" alt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17" name="直角三角形 16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18" name="直角三角形 17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331119" y="1827371"/>
            <a:ext cx="1653540" cy="457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系统简介</a:t>
            </a:r>
            <a:endParaRPr lang="zh-CN" altLang="en-US" sz="2400" b="1" dirty="0" smtClean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80730" y="1757772"/>
            <a:ext cx="6464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accent4"/>
                </a:solidFill>
              </a:rPr>
              <a:t>01</a:t>
            </a:r>
            <a:endParaRPr lang="zh-CN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31195" y="2888240"/>
            <a:ext cx="1407160" cy="457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设计建模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80730" y="2818835"/>
            <a:ext cx="6464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smtClean="0">
                <a:solidFill>
                  <a:schemeClr val="accent4"/>
                </a:solidFill>
              </a:rPr>
              <a:t>03</a:t>
            </a:r>
            <a:endParaRPr lang="zh-CN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771836" y="2888240"/>
            <a:ext cx="2019300" cy="457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未来开发计划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221371" y="2818835"/>
            <a:ext cx="6464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smtClean="0">
                <a:solidFill>
                  <a:schemeClr val="accent4"/>
                </a:solidFill>
              </a:rPr>
              <a:t>04</a:t>
            </a:r>
            <a:endParaRPr lang="zh-CN" altLang="en-US" sz="3600" b="1" dirty="0">
              <a:solidFill>
                <a:schemeClr val="accent4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771836" y="1827177"/>
            <a:ext cx="1407160" cy="457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需求建模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221371" y="1757772"/>
            <a:ext cx="6464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smtClean="0">
                <a:solidFill>
                  <a:schemeClr val="accent4"/>
                </a:solidFill>
              </a:rPr>
              <a:t>02</a:t>
            </a:r>
            <a:endParaRPr lang="zh-CN" altLang="en-US" sz="3600" b="1" dirty="0">
              <a:solidFill>
                <a:schemeClr val="accent4"/>
              </a:solidFill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5618001" y="2151167"/>
            <a:ext cx="2541494" cy="2541494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6304629" y="4104125"/>
            <a:ext cx="2148840" cy="5226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700" b="1" i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CONTANTS</a:t>
            </a:r>
            <a:endParaRPr lang="zh-CN" altLang="en-US" sz="2700" b="1" i="1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504594" y="453654"/>
            <a:ext cx="2107172" cy="331470"/>
            <a:chOff x="672792" y="604872"/>
            <a:chExt cx="2809563" cy="441960"/>
          </a:xfrm>
        </p:grpSpPr>
        <p:sp>
          <p:nvSpPr>
            <p:cNvPr id="27" name="矩形 26"/>
            <p:cNvSpPr/>
            <p:nvPr/>
          </p:nvSpPr>
          <p:spPr>
            <a:xfrm>
              <a:off x="1374155" y="604872"/>
              <a:ext cx="2108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软件设计和建模</a:t>
              </a:r>
              <a:r>
                <a:rPr lang="en-US" alt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28" name="直角三角形 27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9" name="直角三角形 28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849" r="24299" b="31437"/>
          <a:stretch>
            <a:fillRect/>
          </a:stretch>
        </p:blipFill>
        <p:spPr>
          <a:xfrm>
            <a:off x="555462" y="1542008"/>
            <a:ext cx="925604" cy="925604"/>
          </a:xfrm>
          <a:custGeom>
            <a:avLst/>
            <a:gdLst>
              <a:gd name="connsiteX0" fmla="*/ 900000 w 1800000"/>
              <a:gd name="connsiteY0" fmla="*/ 0 h 1800000"/>
              <a:gd name="connsiteX1" fmla="*/ 1800000 w 1800000"/>
              <a:gd name="connsiteY1" fmla="*/ 900000 h 1800000"/>
              <a:gd name="connsiteX2" fmla="*/ 900000 w 1800000"/>
              <a:gd name="connsiteY2" fmla="*/ 1800000 h 1800000"/>
              <a:gd name="connsiteX3" fmla="*/ 0 w 1800000"/>
              <a:gd name="connsiteY3" fmla="*/ 900000 h 1800000"/>
              <a:gd name="connsiteX4" fmla="*/ 900000 w 1800000"/>
              <a:gd name="connsiteY4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0" h="1800000">
                <a:moveTo>
                  <a:pt x="900000" y="0"/>
                </a:moveTo>
                <a:cubicBezTo>
                  <a:pt x="1397056" y="0"/>
                  <a:pt x="1800000" y="402944"/>
                  <a:pt x="1800000" y="900000"/>
                </a:cubicBezTo>
                <a:cubicBezTo>
                  <a:pt x="1800000" y="1397056"/>
                  <a:pt x="1397056" y="1800000"/>
                  <a:pt x="900000" y="1800000"/>
                </a:cubicBezTo>
                <a:cubicBezTo>
                  <a:pt x="402944" y="1800000"/>
                  <a:pt x="0" y="1397056"/>
                  <a:pt x="0" y="900000"/>
                </a:cubicBezTo>
                <a:cubicBezTo>
                  <a:pt x="0" y="402944"/>
                  <a:pt x="402944" y="0"/>
                  <a:pt x="900000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17" name="文本框 16"/>
          <p:cNvSpPr txBox="1"/>
          <p:nvPr/>
        </p:nvSpPr>
        <p:spPr>
          <a:xfrm>
            <a:off x="1581150" y="1766888"/>
            <a:ext cx="871061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b="1" smtClean="0">
                <a:solidFill>
                  <a:schemeClr val="accent4"/>
                </a:solidFill>
              </a:rPr>
              <a:t>部署图</a:t>
            </a:r>
            <a:endParaRPr lang="zh-CN" altLang="en-US" sz="1500" b="1" smtClean="0">
              <a:solidFill>
                <a:schemeClr val="accent4"/>
              </a:solidFill>
            </a:endParaRPr>
          </a:p>
        </p:txBody>
      </p:sp>
      <p:pic>
        <p:nvPicPr>
          <p:cNvPr id="3" name="图片 2" descr="D[4REQVZ0I05FLL]O`NTA@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6065" y="940118"/>
            <a:ext cx="5506879" cy="36104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504594" y="453654"/>
            <a:ext cx="2107172" cy="331470"/>
            <a:chOff x="672792" y="604872"/>
            <a:chExt cx="2809563" cy="441960"/>
          </a:xfrm>
        </p:grpSpPr>
        <p:sp>
          <p:nvSpPr>
            <p:cNvPr id="27" name="矩形 26"/>
            <p:cNvSpPr/>
            <p:nvPr/>
          </p:nvSpPr>
          <p:spPr>
            <a:xfrm>
              <a:off x="1374155" y="604872"/>
              <a:ext cx="2108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软件设计和建模</a:t>
              </a:r>
              <a:r>
                <a:rPr lang="en-US" alt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28" name="直角三角形 27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9" name="直角三角形 28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849" r="24299" b="31437"/>
          <a:stretch>
            <a:fillRect/>
          </a:stretch>
        </p:blipFill>
        <p:spPr>
          <a:xfrm>
            <a:off x="555462" y="1542008"/>
            <a:ext cx="925604" cy="925604"/>
          </a:xfrm>
          <a:custGeom>
            <a:avLst/>
            <a:gdLst>
              <a:gd name="connsiteX0" fmla="*/ 900000 w 1800000"/>
              <a:gd name="connsiteY0" fmla="*/ 0 h 1800000"/>
              <a:gd name="connsiteX1" fmla="*/ 1800000 w 1800000"/>
              <a:gd name="connsiteY1" fmla="*/ 900000 h 1800000"/>
              <a:gd name="connsiteX2" fmla="*/ 900000 w 1800000"/>
              <a:gd name="connsiteY2" fmla="*/ 1800000 h 1800000"/>
              <a:gd name="connsiteX3" fmla="*/ 0 w 1800000"/>
              <a:gd name="connsiteY3" fmla="*/ 900000 h 1800000"/>
              <a:gd name="connsiteX4" fmla="*/ 900000 w 1800000"/>
              <a:gd name="connsiteY4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0" h="1800000">
                <a:moveTo>
                  <a:pt x="900000" y="0"/>
                </a:moveTo>
                <a:cubicBezTo>
                  <a:pt x="1397056" y="0"/>
                  <a:pt x="1800000" y="402944"/>
                  <a:pt x="1800000" y="900000"/>
                </a:cubicBezTo>
                <a:cubicBezTo>
                  <a:pt x="1800000" y="1397056"/>
                  <a:pt x="1397056" y="1800000"/>
                  <a:pt x="900000" y="1800000"/>
                </a:cubicBezTo>
                <a:cubicBezTo>
                  <a:pt x="402944" y="1800000"/>
                  <a:pt x="0" y="1397056"/>
                  <a:pt x="0" y="900000"/>
                </a:cubicBezTo>
                <a:cubicBezTo>
                  <a:pt x="0" y="402944"/>
                  <a:pt x="402944" y="0"/>
                  <a:pt x="900000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17" name="文本框 16"/>
          <p:cNvSpPr txBox="1"/>
          <p:nvPr/>
        </p:nvSpPr>
        <p:spPr>
          <a:xfrm>
            <a:off x="1581150" y="1766888"/>
            <a:ext cx="871061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b="1" smtClean="0">
                <a:solidFill>
                  <a:schemeClr val="accent4"/>
                </a:solidFill>
              </a:rPr>
              <a:t>构件图</a:t>
            </a:r>
            <a:endParaRPr lang="zh-CN" altLang="en-US" sz="1500" b="1" smtClean="0">
              <a:solidFill>
                <a:schemeClr val="accent4"/>
              </a:solidFill>
            </a:endParaRPr>
          </a:p>
        </p:txBody>
      </p:sp>
      <p:pic>
        <p:nvPicPr>
          <p:cNvPr id="2" name="图片 1" descr="YR5K%EUYGPF(}JS2VF{T%M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8895" y="650081"/>
            <a:ext cx="5914549" cy="40414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/>
        </p:nvCxnSpPr>
        <p:spPr>
          <a:xfrm>
            <a:off x="5256371" y="4486275"/>
            <a:ext cx="3166586" cy="22860"/>
          </a:xfrm>
          <a:prstGeom prst="line">
            <a:avLst/>
          </a:prstGeom>
          <a:ln w="31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504594" y="453654"/>
            <a:ext cx="2265287" cy="331470"/>
            <a:chOff x="672792" y="604872"/>
            <a:chExt cx="3020383" cy="441960"/>
          </a:xfrm>
        </p:grpSpPr>
        <p:sp>
          <p:nvSpPr>
            <p:cNvPr id="2" name="矩形 1"/>
            <p:cNvSpPr/>
            <p:nvPr/>
          </p:nvSpPr>
          <p:spPr>
            <a:xfrm>
              <a:off x="1163335" y="604872"/>
              <a:ext cx="252984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软件分析设计和建模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3" name="直角三角形 2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4" name="直角三角形 3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688658" y="1062990"/>
            <a:ext cx="8573" cy="3400425"/>
          </a:xfrm>
          <a:prstGeom prst="line">
            <a:avLst/>
          </a:prstGeom>
          <a:ln w="31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742474" y="4463415"/>
            <a:ext cx="3166586" cy="22860"/>
          </a:xfrm>
          <a:prstGeom prst="line">
            <a:avLst/>
          </a:prstGeom>
          <a:ln w="31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916305" y="1165860"/>
            <a:ext cx="1809274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accent4"/>
                </a:solidFill>
              </a:rPr>
              <a:t>登录界面</a:t>
            </a:r>
            <a:endParaRPr lang="zh-CN" altLang="en-US" sz="1200" b="1" dirty="0">
              <a:solidFill>
                <a:schemeClr val="accent4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16453" y="866031"/>
            <a:ext cx="94996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b="1">
                <a:solidFill>
                  <a:schemeClr val="bg1">
                    <a:lumMod val="95000"/>
                  </a:schemeClr>
                </a:solidFill>
              </a:rPr>
              <a:t>用户界面</a:t>
            </a:r>
            <a:endParaRPr lang="zh-CN" altLang="en-US" sz="1500" b="1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515971" y="875473"/>
            <a:ext cx="417003" cy="386971"/>
            <a:chOff x="5278438" y="2973388"/>
            <a:chExt cx="1344613" cy="1247775"/>
          </a:xfrm>
          <a:solidFill>
            <a:schemeClr val="bg1"/>
          </a:solidFill>
        </p:grpSpPr>
        <p:sp>
          <p:nvSpPr>
            <p:cNvPr id="51" name="Freeform 67"/>
            <p:cNvSpPr>
              <a:spLocks noEditPoints="1"/>
            </p:cNvSpPr>
            <p:nvPr/>
          </p:nvSpPr>
          <p:spPr bwMode="auto">
            <a:xfrm>
              <a:off x="5821363" y="2973388"/>
              <a:ext cx="801688" cy="806450"/>
            </a:xfrm>
            <a:custGeom>
              <a:avLst/>
              <a:gdLst>
                <a:gd name="T0" fmla="*/ 256 w 281"/>
                <a:gd name="T1" fmla="*/ 26 h 282"/>
                <a:gd name="T2" fmla="*/ 163 w 281"/>
                <a:gd name="T3" fmla="*/ 26 h 282"/>
                <a:gd name="T4" fmla="*/ 0 w 281"/>
                <a:gd name="T5" fmla="*/ 190 h 282"/>
                <a:gd name="T6" fmla="*/ 92 w 281"/>
                <a:gd name="T7" fmla="*/ 282 h 282"/>
                <a:gd name="T8" fmla="*/ 256 w 281"/>
                <a:gd name="T9" fmla="*/ 119 h 282"/>
                <a:gd name="T10" fmla="*/ 256 w 281"/>
                <a:gd name="T11" fmla="*/ 26 h 282"/>
                <a:gd name="T12" fmla="*/ 55 w 281"/>
                <a:gd name="T13" fmla="*/ 192 h 282"/>
                <a:gd name="T14" fmla="*/ 44 w 281"/>
                <a:gd name="T15" fmla="*/ 181 h 282"/>
                <a:gd name="T16" fmla="*/ 183 w 281"/>
                <a:gd name="T17" fmla="*/ 42 h 282"/>
                <a:gd name="T18" fmla="*/ 194 w 281"/>
                <a:gd name="T19" fmla="*/ 42 h 282"/>
                <a:gd name="T20" fmla="*/ 194 w 281"/>
                <a:gd name="T21" fmla="*/ 53 h 282"/>
                <a:gd name="T22" fmla="*/ 55 w 281"/>
                <a:gd name="T23" fmla="*/ 192 h 282"/>
                <a:gd name="T24" fmla="*/ 78 w 281"/>
                <a:gd name="T25" fmla="*/ 215 h 282"/>
                <a:gd name="T26" fmla="*/ 67 w 281"/>
                <a:gd name="T27" fmla="*/ 204 h 282"/>
                <a:gd name="T28" fmla="*/ 217 w 281"/>
                <a:gd name="T29" fmla="*/ 54 h 282"/>
                <a:gd name="T30" fmla="*/ 228 w 281"/>
                <a:gd name="T31" fmla="*/ 54 h 282"/>
                <a:gd name="T32" fmla="*/ 228 w 281"/>
                <a:gd name="T33" fmla="*/ 65 h 282"/>
                <a:gd name="T34" fmla="*/ 78 w 281"/>
                <a:gd name="T35" fmla="*/ 215 h 282"/>
                <a:gd name="T36" fmla="*/ 101 w 281"/>
                <a:gd name="T37" fmla="*/ 238 h 282"/>
                <a:gd name="T38" fmla="*/ 90 w 281"/>
                <a:gd name="T39" fmla="*/ 227 h 282"/>
                <a:gd name="T40" fmla="*/ 229 w 281"/>
                <a:gd name="T41" fmla="*/ 88 h 282"/>
                <a:gd name="T42" fmla="*/ 240 w 281"/>
                <a:gd name="T43" fmla="*/ 88 h 282"/>
                <a:gd name="T44" fmla="*/ 240 w 281"/>
                <a:gd name="T45" fmla="*/ 99 h 282"/>
                <a:gd name="T46" fmla="*/ 101 w 281"/>
                <a:gd name="T47" fmla="*/ 23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1" h="282">
                  <a:moveTo>
                    <a:pt x="256" y="26"/>
                  </a:moveTo>
                  <a:cubicBezTo>
                    <a:pt x="230" y="0"/>
                    <a:pt x="189" y="0"/>
                    <a:pt x="163" y="26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2" y="282"/>
                    <a:pt x="92" y="282"/>
                    <a:pt x="92" y="282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81" y="93"/>
                    <a:pt x="281" y="52"/>
                    <a:pt x="256" y="26"/>
                  </a:cubicBezTo>
                  <a:close/>
                  <a:moveTo>
                    <a:pt x="55" y="192"/>
                  </a:moveTo>
                  <a:cubicBezTo>
                    <a:pt x="44" y="181"/>
                    <a:pt x="44" y="181"/>
                    <a:pt x="44" y="181"/>
                  </a:cubicBezTo>
                  <a:cubicBezTo>
                    <a:pt x="183" y="42"/>
                    <a:pt x="183" y="42"/>
                    <a:pt x="183" y="42"/>
                  </a:cubicBezTo>
                  <a:cubicBezTo>
                    <a:pt x="186" y="39"/>
                    <a:pt x="191" y="39"/>
                    <a:pt x="194" y="42"/>
                  </a:cubicBezTo>
                  <a:cubicBezTo>
                    <a:pt x="197" y="45"/>
                    <a:pt x="197" y="50"/>
                    <a:pt x="194" y="53"/>
                  </a:cubicBezTo>
                  <a:lnTo>
                    <a:pt x="55" y="192"/>
                  </a:lnTo>
                  <a:close/>
                  <a:moveTo>
                    <a:pt x="78" y="215"/>
                  </a:moveTo>
                  <a:cubicBezTo>
                    <a:pt x="67" y="204"/>
                    <a:pt x="67" y="204"/>
                    <a:pt x="67" y="20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20" y="51"/>
                    <a:pt x="225" y="51"/>
                    <a:pt x="228" y="54"/>
                  </a:cubicBezTo>
                  <a:cubicBezTo>
                    <a:pt x="231" y="57"/>
                    <a:pt x="231" y="62"/>
                    <a:pt x="228" y="65"/>
                  </a:cubicBezTo>
                  <a:lnTo>
                    <a:pt x="78" y="215"/>
                  </a:lnTo>
                  <a:close/>
                  <a:moveTo>
                    <a:pt x="101" y="238"/>
                  </a:moveTo>
                  <a:cubicBezTo>
                    <a:pt x="90" y="227"/>
                    <a:pt x="90" y="227"/>
                    <a:pt x="90" y="22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32" y="85"/>
                    <a:pt x="237" y="85"/>
                    <a:pt x="240" y="88"/>
                  </a:cubicBezTo>
                  <a:cubicBezTo>
                    <a:pt x="243" y="91"/>
                    <a:pt x="243" y="96"/>
                    <a:pt x="240" y="99"/>
                  </a:cubicBezTo>
                  <a:lnTo>
                    <a:pt x="101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2" name="Freeform 68"/>
            <p:cNvSpPr/>
            <p:nvPr/>
          </p:nvSpPr>
          <p:spPr bwMode="auto">
            <a:xfrm>
              <a:off x="5375275" y="3662363"/>
              <a:ext cx="554038" cy="558800"/>
            </a:xfrm>
            <a:custGeom>
              <a:avLst/>
              <a:gdLst>
                <a:gd name="T0" fmla="*/ 227 w 349"/>
                <a:gd name="T1" fmla="*/ 209 h 352"/>
                <a:gd name="T2" fmla="*/ 210 w 349"/>
                <a:gd name="T3" fmla="*/ 193 h 352"/>
                <a:gd name="T4" fmla="*/ 349 w 349"/>
                <a:gd name="T5" fmla="*/ 54 h 352"/>
                <a:gd name="T6" fmla="*/ 295 w 349"/>
                <a:gd name="T7" fmla="*/ 0 h 352"/>
                <a:gd name="T8" fmla="*/ 156 w 349"/>
                <a:gd name="T9" fmla="*/ 139 h 352"/>
                <a:gd name="T10" fmla="*/ 142 w 349"/>
                <a:gd name="T11" fmla="*/ 125 h 352"/>
                <a:gd name="T12" fmla="*/ 110 w 349"/>
                <a:gd name="T13" fmla="*/ 141 h 352"/>
                <a:gd name="T14" fmla="*/ 0 w 349"/>
                <a:gd name="T15" fmla="*/ 317 h 352"/>
                <a:gd name="T16" fmla="*/ 32 w 349"/>
                <a:gd name="T17" fmla="*/ 352 h 352"/>
                <a:gd name="T18" fmla="*/ 207 w 349"/>
                <a:gd name="T19" fmla="*/ 242 h 352"/>
                <a:gd name="T20" fmla="*/ 227 w 349"/>
                <a:gd name="T21" fmla="*/ 20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9" h="352">
                  <a:moveTo>
                    <a:pt x="227" y="209"/>
                  </a:moveTo>
                  <a:lnTo>
                    <a:pt x="210" y="193"/>
                  </a:lnTo>
                  <a:lnTo>
                    <a:pt x="349" y="54"/>
                  </a:lnTo>
                  <a:lnTo>
                    <a:pt x="295" y="0"/>
                  </a:lnTo>
                  <a:lnTo>
                    <a:pt x="156" y="139"/>
                  </a:lnTo>
                  <a:lnTo>
                    <a:pt x="142" y="125"/>
                  </a:lnTo>
                  <a:lnTo>
                    <a:pt x="110" y="141"/>
                  </a:lnTo>
                  <a:lnTo>
                    <a:pt x="0" y="317"/>
                  </a:lnTo>
                  <a:lnTo>
                    <a:pt x="32" y="352"/>
                  </a:lnTo>
                  <a:lnTo>
                    <a:pt x="207" y="242"/>
                  </a:lnTo>
                  <a:lnTo>
                    <a:pt x="227" y="2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3" name="Freeform 69"/>
            <p:cNvSpPr/>
            <p:nvPr/>
          </p:nvSpPr>
          <p:spPr bwMode="auto">
            <a:xfrm>
              <a:off x="5278438" y="2986088"/>
              <a:ext cx="590550" cy="590550"/>
            </a:xfrm>
            <a:custGeom>
              <a:avLst/>
              <a:gdLst>
                <a:gd name="T0" fmla="*/ 104 w 207"/>
                <a:gd name="T1" fmla="*/ 0 h 207"/>
                <a:gd name="T2" fmla="*/ 78 w 207"/>
                <a:gd name="T3" fmla="*/ 3 h 207"/>
                <a:gd name="T4" fmla="*/ 81 w 207"/>
                <a:gd name="T5" fmla="*/ 5 h 207"/>
                <a:gd name="T6" fmla="*/ 118 w 207"/>
                <a:gd name="T7" fmla="*/ 43 h 207"/>
                <a:gd name="T8" fmla="*/ 118 w 207"/>
                <a:gd name="T9" fmla="*/ 112 h 207"/>
                <a:gd name="T10" fmla="*/ 49 w 207"/>
                <a:gd name="T11" fmla="*/ 112 h 207"/>
                <a:gd name="T12" fmla="*/ 12 w 207"/>
                <a:gd name="T13" fmla="*/ 74 h 207"/>
                <a:gd name="T14" fmla="*/ 7 w 207"/>
                <a:gd name="T15" fmla="*/ 68 h 207"/>
                <a:gd name="T16" fmla="*/ 0 w 207"/>
                <a:gd name="T17" fmla="*/ 103 h 207"/>
                <a:gd name="T18" fmla="*/ 104 w 207"/>
                <a:gd name="T19" fmla="*/ 207 h 207"/>
                <a:gd name="T20" fmla="*/ 207 w 207"/>
                <a:gd name="T21" fmla="*/ 103 h 207"/>
                <a:gd name="T22" fmla="*/ 104 w 207"/>
                <a:gd name="T23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7" h="207">
                  <a:moveTo>
                    <a:pt x="104" y="0"/>
                  </a:moveTo>
                  <a:cubicBezTo>
                    <a:pt x="95" y="0"/>
                    <a:pt x="86" y="1"/>
                    <a:pt x="78" y="3"/>
                  </a:cubicBezTo>
                  <a:cubicBezTo>
                    <a:pt x="79" y="4"/>
                    <a:pt x="80" y="5"/>
                    <a:pt x="81" y="5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37" y="62"/>
                    <a:pt x="137" y="93"/>
                    <a:pt x="118" y="112"/>
                  </a:cubicBezTo>
                  <a:cubicBezTo>
                    <a:pt x="99" y="131"/>
                    <a:pt x="68" y="131"/>
                    <a:pt x="49" y="11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2"/>
                    <a:pt x="8" y="70"/>
                    <a:pt x="7" y="68"/>
                  </a:cubicBezTo>
                  <a:cubicBezTo>
                    <a:pt x="3" y="79"/>
                    <a:pt x="0" y="91"/>
                    <a:pt x="0" y="103"/>
                  </a:cubicBezTo>
                  <a:cubicBezTo>
                    <a:pt x="0" y="161"/>
                    <a:pt x="47" y="207"/>
                    <a:pt x="104" y="207"/>
                  </a:cubicBezTo>
                  <a:cubicBezTo>
                    <a:pt x="161" y="207"/>
                    <a:pt x="207" y="161"/>
                    <a:pt x="207" y="103"/>
                  </a:cubicBezTo>
                  <a:cubicBezTo>
                    <a:pt x="207" y="46"/>
                    <a:pt x="161" y="0"/>
                    <a:pt x="10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4" name="Freeform 70"/>
            <p:cNvSpPr>
              <a:spLocks noEditPoints="1"/>
            </p:cNvSpPr>
            <p:nvPr/>
          </p:nvSpPr>
          <p:spPr bwMode="auto">
            <a:xfrm>
              <a:off x="6008688" y="3686176"/>
              <a:ext cx="531813" cy="531813"/>
            </a:xfrm>
            <a:custGeom>
              <a:avLst/>
              <a:gdLst>
                <a:gd name="T0" fmla="*/ 164 w 186"/>
                <a:gd name="T1" fmla="*/ 164 h 186"/>
                <a:gd name="T2" fmla="*/ 164 w 186"/>
                <a:gd name="T3" fmla="*/ 83 h 186"/>
                <a:gd name="T4" fmla="*/ 81 w 186"/>
                <a:gd name="T5" fmla="*/ 0 h 186"/>
                <a:gd name="T6" fmla="*/ 0 w 186"/>
                <a:gd name="T7" fmla="*/ 81 h 186"/>
                <a:gd name="T8" fmla="*/ 82 w 186"/>
                <a:gd name="T9" fmla="*/ 164 h 186"/>
                <a:gd name="T10" fmla="*/ 164 w 186"/>
                <a:gd name="T11" fmla="*/ 164 h 186"/>
                <a:gd name="T12" fmla="*/ 109 w 186"/>
                <a:gd name="T13" fmla="*/ 109 h 186"/>
                <a:gd name="T14" fmla="*/ 142 w 186"/>
                <a:gd name="T15" fmla="*/ 109 h 186"/>
                <a:gd name="T16" fmla="*/ 142 w 186"/>
                <a:gd name="T17" fmla="*/ 143 h 186"/>
                <a:gd name="T18" fmla="*/ 109 w 186"/>
                <a:gd name="T19" fmla="*/ 143 h 186"/>
                <a:gd name="T20" fmla="*/ 109 w 186"/>
                <a:gd name="T21" fmla="*/ 109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86">
                  <a:moveTo>
                    <a:pt x="164" y="164"/>
                  </a:moveTo>
                  <a:cubicBezTo>
                    <a:pt x="186" y="142"/>
                    <a:pt x="186" y="105"/>
                    <a:pt x="164" y="8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82" y="164"/>
                    <a:pt x="82" y="164"/>
                    <a:pt x="82" y="164"/>
                  </a:cubicBezTo>
                  <a:cubicBezTo>
                    <a:pt x="105" y="186"/>
                    <a:pt x="141" y="186"/>
                    <a:pt x="164" y="164"/>
                  </a:cubicBezTo>
                  <a:close/>
                  <a:moveTo>
                    <a:pt x="109" y="109"/>
                  </a:moveTo>
                  <a:cubicBezTo>
                    <a:pt x="118" y="100"/>
                    <a:pt x="133" y="100"/>
                    <a:pt x="142" y="109"/>
                  </a:cubicBezTo>
                  <a:cubicBezTo>
                    <a:pt x="152" y="118"/>
                    <a:pt x="152" y="133"/>
                    <a:pt x="142" y="143"/>
                  </a:cubicBezTo>
                  <a:cubicBezTo>
                    <a:pt x="133" y="152"/>
                    <a:pt x="118" y="152"/>
                    <a:pt x="109" y="143"/>
                  </a:cubicBezTo>
                  <a:cubicBezTo>
                    <a:pt x="99" y="133"/>
                    <a:pt x="99" y="118"/>
                    <a:pt x="109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pic>
        <p:nvPicPr>
          <p:cNvPr id="6" name="图片 5" descr="ZIIVL(I2`O@3~VE426Y`I~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250" y="762476"/>
            <a:ext cx="2230279" cy="3959066"/>
          </a:xfrm>
          <a:prstGeom prst="rect">
            <a:avLst/>
          </a:prstGeom>
        </p:spPr>
      </p:pic>
      <p:pic>
        <p:nvPicPr>
          <p:cNvPr id="7" name="图片 6" descr="0_~62XI)@@5E`{%~@2YKSZK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465" y="762476"/>
            <a:ext cx="2214086" cy="3971449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8196455" y="758315"/>
            <a:ext cx="417003" cy="386971"/>
            <a:chOff x="5278438" y="2973388"/>
            <a:chExt cx="1344613" cy="1247775"/>
          </a:xfrm>
          <a:solidFill>
            <a:schemeClr val="bg1"/>
          </a:solidFill>
        </p:grpSpPr>
        <p:sp>
          <p:nvSpPr>
            <p:cNvPr id="11" name="Freeform 67"/>
            <p:cNvSpPr>
              <a:spLocks noEditPoints="1"/>
            </p:cNvSpPr>
            <p:nvPr/>
          </p:nvSpPr>
          <p:spPr bwMode="auto">
            <a:xfrm>
              <a:off x="5821363" y="2973388"/>
              <a:ext cx="801688" cy="806450"/>
            </a:xfrm>
            <a:custGeom>
              <a:avLst/>
              <a:gdLst>
                <a:gd name="T0" fmla="*/ 256 w 281"/>
                <a:gd name="T1" fmla="*/ 26 h 282"/>
                <a:gd name="T2" fmla="*/ 163 w 281"/>
                <a:gd name="T3" fmla="*/ 26 h 282"/>
                <a:gd name="T4" fmla="*/ 0 w 281"/>
                <a:gd name="T5" fmla="*/ 190 h 282"/>
                <a:gd name="T6" fmla="*/ 92 w 281"/>
                <a:gd name="T7" fmla="*/ 282 h 282"/>
                <a:gd name="T8" fmla="*/ 256 w 281"/>
                <a:gd name="T9" fmla="*/ 119 h 282"/>
                <a:gd name="T10" fmla="*/ 256 w 281"/>
                <a:gd name="T11" fmla="*/ 26 h 282"/>
                <a:gd name="T12" fmla="*/ 55 w 281"/>
                <a:gd name="T13" fmla="*/ 192 h 282"/>
                <a:gd name="T14" fmla="*/ 44 w 281"/>
                <a:gd name="T15" fmla="*/ 181 h 282"/>
                <a:gd name="T16" fmla="*/ 183 w 281"/>
                <a:gd name="T17" fmla="*/ 42 h 282"/>
                <a:gd name="T18" fmla="*/ 194 w 281"/>
                <a:gd name="T19" fmla="*/ 42 h 282"/>
                <a:gd name="T20" fmla="*/ 194 w 281"/>
                <a:gd name="T21" fmla="*/ 53 h 282"/>
                <a:gd name="T22" fmla="*/ 55 w 281"/>
                <a:gd name="T23" fmla="*/ 192 h 282"/>
                <a:gd name="T24" fmla="*/ 78 w 281"/>
                <a:gd name="T25" fmla="*/ 215 h 282"/>
                <a:gd name="T26" fmla="*/ 67 w 281"/>
                <a:gd name="T27" fmla="*/ 204 h 282"/>
                <a:gd name="T28" fmla="*/ 217 w 281"/>
                <a:gd name="T29" fmla="*/ 54 h 282"/>
                <a:gd name="T30" fmla="*/ 228 w 281"/>
                <a:gd name="T31" fmla="*/ 54 h 282"/>
                <a:gd name="T32" fmla="*/ 228 w 281"/>
                <a:gd name="T33" fmla="*/ 65 h 282"/>
                <a:gd name="T34" fmla="*/ 78 w 281"/>
                <a:gd name="T35" fmla="*/ 215 h 282"/>
                <a:gd name="T36" fmla="*/ 101 w 281"/>
                <a:gd name="T37" fmla="*/ 238 h 282"/>
                <a:gd name="T38" fmla="*/ 90 w 281"/>
                <a:gd name="T39" fmla="*/ 227 h 282"/>
                <a:gd name="T40" fmla="*/ 229 w 281"/>
                <a:gd name="T41" fmla="*/ 88 h 282"/>
                <a:gd name="T42" fmla="*/ 240 w 281"/>
                <a:gd name="T43" fmla="*/ 88 h 282"/>
                <a:gd name="T44" fmla="*/ 240 w 281"/>
                <a:gd name="T45" fmla="*/ 99 h 282"/>
                <a:gd name="T46" fmla="*/ 101 w 281"/>
                <a:gd name="T47" fmla="*/ 23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1" h="282">
                  <a:moveTo>
                    <a:pt x="256" y="26"/>
                  </a:moveTo>
                  <a:cubicBezTo>
                    <a:pt x="230" y="0"/>
                    <a:pt x="189" y="0"/>
                    <a:pt x="163" y="26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2" y="282"/>
                    <a:pt x="92" y="282"/>
                    <a:pt x="92" y="282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81" y="93"/>
                    <a:pt x="281" y="52"/>
                    <a:pt x="256" y="26"/>
                  </a:cubicBezTo>
                  <a:close/>
                  <a:moveTo>
                    <a:pt x="55" y="192"/>
                  </a:moveTo>
                  <a:cubicBezTo>
                    <a:pt x="44" y="181"/>
                    <a:pt x="44" y="181"/>
                    <a:pt x="44" y="181"/>
                  </a:cubicBezTo>
                  <a:cubicBezTo>
                    <a:pt x="183" y="42"/>
                    <a:pt x="183" y="42"/>
                    <a:pt x="183" y="42"/>
                  </a:cubicBezTo>
                  <a:cubicBezTo>
                    <a:pt x="186" y="39"/>
                    <a:pt x="191" y="39"/>
                    <a:pt x="194" y="42"/>
                  </a:cubicBezTo>
                  <a:cubicBezTo>
                    <a:pt x="197" y="45"/>
                    <a:pt x="197" y="50"/>
                    <a:pt x="194" y="53"/>
                  </a:cubicBezTo>
                  <a:lnTo>
                    <a:pt x="55" y="192"/>
                  </a:lnTo>
                  <a:close/>
                  <a:moveTo>
                    <a:pt x="78" y="215"/>
                  </a:moveTo>
                  <a:cubicBezTo>
                    <a:pt x="67" y="204"/>
                    <a:pt x="67" y="204"/>
                    <a:pt x="67" y="20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20" y="51"/>
                    <a:pt x="225" y="51"/>
                    <a:pt x="228" y="54"/>
                  </a:cubicBezTo>
                  <a:cubicBezTo>
                    <a:pt x="231" y="57"/>
                    <a:pt x="231" y="62"/>
                    <a:pt x="228" y="65"/>
                  </a:cubicBezTo>
                  <a:lnTo>
                    <a:pt x="78" y="215"/>
                  </a:lnTo>
                  <a:close/>
                  <a:moveTo>
                    <a:pt x="101" y="238"/>
                  </a:moveTo>
                  <a:cubicBezTo>
                    <a:pt x="90" y="227"/>
                    <a:pt x="90" y="227"/>
                    <a:pt x="90" y="22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32" y="85"/>
                    <a:pt x="237" y="85"/>
                    <a:pt x="240" y="88"/>
                  </a:cubicBezTo>
                  <a:cubicBezTo>
                    <a:pt x="243" y="91"/>
                    <a:pt x="243" y="96"/>
                    <a:pt x="240" y="99"/>
                  </a:cubicBezTo>
                  <a:lnTo>
                    <a:pt x="101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p>
              <a:endParaRPr lang="zh-CN" altLang="en-US" sz="1350"/>
            </a:p>
          </p:txBody>
        </p:sp>
        <p:sp>
          <p:nvSpPr>
            <p:cNvPr id="12" name="Freeform 68"/>
            <p:cNvSpPr/>
            <p:nvPr/>
          </p:nvSpPr>
          <p:spPr bwMode="auto">
            <a:xfrm>
              <a:off x="5375275" y="3662363"/>
              <a:ext cx="554038" cy="558800"/>
            </a:xfrm>
            <a:custGeom>
              <a:avLst/>
              <a:gdLst>
                <a:gd name="T0" fmla="*/ 227 w 349"/>
                <a:gd name="T1" fmla="*/ 209 h 352"/>
                <a:gd name="T2" fmla="*/ 210 w 349"/>
                <a:gd name="T3" fmla="*/ 193 h 352"/>
                <a:gd name="T4" fmla="*/ 349 w 349"/>
                <a:gd name="T5" fmla="*/ 54 h 352"/>
                <a:gd name="T6" fmla="*/ 295 w 349"/>
                <a:gd name="T7" fmla="*/ 0 h 352"/>
                <a:gd name="T8" fmla="*/ 156 w 349"/>
                <a:gd name="T9" fmla="*/ 139 h 352"/>
                <a:gd name="T10" fmla="*/ 142 w 349"/>
                <a:gd name="T11" fmla="*/ 125 h 352"/>
                <a:gd name="T12" fmla="*/ 110 w 349"/>
                <a:gd name="T13" fmla="*/ 141 h 352"/>
                <a:gd name="T14" fmla="*/ 0 w 349"/>
                <a:gd name="T15" fmla="*/ 317 h 352"/>
                <a:gd name="T16" fmla="*/ 32 w 349"/>
                <a:gd name="T17" fmla="*/ 352 h 352"/>
                <a:gd name="T18" fmla="*/ 207 w 349"/>
                <a:gd name="T19" fmla="*/ 242 h 352"/>
                <a:gd name="T20" fmla="*/ 227 w 349"/>
                <a:gd name="T21" fmla="*/ 20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9" h="352">
                  <a:moveTo>
                    <a:pt x="227" y="209"/>
                  </a:moveTo>
                  <a:lnTo>
                    <a:pt x="210" y="193"/>
                  </a:lnTo>
                  <a:lnTo>
                    <a:pt x="349" y="54"/>
                  </a:lnTo>
                  <a:lnTo>
                    <a:pt x="295" y="0"/>
                  </a:lnTo>
                  <a:lnTo>
                    <a:pt x="156" y="139"/>
                  </a:lnTo>
                  <a:lnTo>
                    <a:pt x="142" y="125"/>
                  </a:lnTo>
                  <a:lnTo>
                    <a:pt x="110" y="141"/>
                  </a:lnTo>
                  <a:lnTo>
                    <a:pt x="0" y="317"/>
                  </a:lnTo>
                  <a:lnTo>
                    <a:pt x="32" y="352"/>
                  </a:lnTo>
                  <a:lnTo>
                    <a:pt x="207" y="242"/>
                  </a:lnTo>
                  <a:lnTo>
                    <a:pt x="227" y="2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p>
              <a:endParaRPr lang="zh-CN" altLang="en-US" sz="1350"/>
            </a:p>
          </p:txBody>
        </p:sp>
        <p:sp>
          <p:nvSpPr>
            <p:cNvPr id="13" name="Freeform 69"/>
            <p:cNvSpPr/>
            <p:nvPr/>
          </p:nvSpPr>
          <p:spPr bwMode="auto">
            <a:xfrm>
              <a:off x="5278438" y="2986088"/>
              <a:ext cx="590550" cy="590550"/>
            </a:xfrm>
            <a:custGeom>
              <a:avLst/>
              <a:gdLst>
                <a:gd name="T0" fmla="*/ 104 w 207"/>
                <a:gd name="T1" fmla="*/ 0 h 207"/>
                <a:gd name="T2" fmla="*/ 78 w 207"/>
                <a:gd name="T3" fmla="*/ 3 h 207"/>
                <a:gd name="T4" fmla="*/ 81 w 207"/>
                <a:gd name="T5" fmla="*/ 5 h 207"/>
                <a:gd name="T6" fmla="*/ 118 w 207"/>
                <a:gd name="T7" fmla="*/ 43 h 207"/>
                <a:gd name="T8" fmla="*/ 118 w 207"/>
                <a:gd name="T9" fmla="*/ 112 h 207"/>
                <a:gd name="T10" fmla="*/ 49 w 207"/>
                <a:gd name="T11" fmla="*/ 112 h 207"/>
                <a:gd name="T12" fmla="*/ 12 w 207"/>
                <a:gd name="T13" fmla="*/ 74 h 207"/>
                <a:gd name="T14" fmla="*/ 7 w 207"/>
                <a:gd name="T15" fmla="*/ 68 h 207"/>
                <a:gd name="T16" fmla="*/ 0 w 207"/>
                <a:gd name="T17" fmla="*/ 103 h 207"/>
                <a:gd name="T18" fmla="*/ 104 w 207"/>
                <a:gd name="T19" fmla="*/ 207 h 207"/>
                <a:gd name="T20" fmla="*/ 207 w 207"/>
                <a:gd name="T21" fmla="*/ 103 h 207"/>
                <a:gd name="T22" fmla="*/ 104 w 207"/>
                <a:gd name="T23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7" h="207">
                  <a:moveTo>
                    <a:pt x="104" y="0"/>
                  </a:moveTo>
                  <a:cubicBezTo>
                    <a:pt x="95" y="0"/>
                    <a:pt x="86" y="1"/>
                    <a:pt x="78" y="3"/>
                  </a:cubicBezTo>
                  <a:cubicBezTo>
                    <a:pt x="79" y="4"/>
                    <a:pt x="80" y="5"/>
                    <a:pt x="81" y="5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37" y="62"/>
                    <a:pt x="137" y="93"/>
                    <a:pt x="118" y="112"/>
                  </a:cubicBezTo>
                  <a:cubicBezTo>
                    <a:pt x="99" y="131"/>
                    <a:pt x="68" y="131"/>
                    <a:pt x="49" y="11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2"/>
                    <a:pt x="8" y="70"/>
                    <a:pt x="7" y="68"/>
                  </a:cubicBezTo>
                  <a:cubicBezTo>
                    <a:pt x="3" y="79"/>
                    <a:pt x="0" y="91"/>
                    <a:pt x="0" y="103"/>
                  </a:cubicBezTo>
                  <a:cubicBezTo>
                    <a:pt x="0" y="161"/>
                    <a:pt x="47" y="207"/>
                    <a:pt x="104" y="207"/>
                  </a:cubicBezTo>
                  <a:cubicBezTo>
                    <a:pt x="161" y="207"/>
                    <a:pt x="207" y="161"/>
                    <a:pt x="207" y="103"/>
                  </a:cubicBezTo>
                  <a:cubicBezTo>
                    <a:pt x="207" y="46"/>
                    <a:pt x="161" y="0"/>
                    <a:pt x="10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p>
              <a:endParaRPr lang="zh-CN" altLang="en-US" sz="1350"/>
            </a:p>
          </p:txBody>
        </p:sp>
        <p:sp>
          <p:nvSpPr>
            <p:cNvPr id="14" name="Freeform 70"/>
            <p:cNvSpPr>
              <a:spLocks noEditPoints="1"/>
            </p:cNvSpPr>
            <p:nvPr/>
          </p:nvSpPr>
          <p:spPr bwMode="auto">
            <a:xfrm>
              <a:off x="6008688" y="3686176"/>
              <a:ext cx="531813" cy="531813"/>
            </a:xfrm>
            <a:custGeom>
              <a:avLst/>
              <a:gdLst>
                <a:gd name="T0" fmla="*/ 164 w 186"/>
                <a:gd name="T1" fmla="*/ 164 h 186"/>
                <a:gd name="T2" fmla="*/ 164 w 186"/>
                <a:gd name="T3" fmla="*/ 83 h 186"/>
                <a:gd name="T4" fmla="*/ 81 w 186"/>
                <a:gd name="T5" fmla="*/ 0 h 186"/>
                <a:gd name="T6" fmla="*/ 0 w 186"/>
                <a:gd name="T7" fmla="*/ 81 h 186"/>
                <a:gd name="T8" fmla="*/ 82 w 186"/>
                <a:gd name="T9" fmla="*/ 164 h 186"/>
                <a:gd name="T10" fmla="*/ 164 w 186"/>
                <a:gd name="T11" fmla="*/ 164 h 186"/>
                <a:gd name="T12" fmla="*/ 109 w 186"/>
                <a:gd name="T13" fmla="*/ 109 h 186"/>
                <a:gd name="T14" fmla="*/ 142 w 186"/>
                <a:gd name="T15" fmla="*/ 109 h 186"/>
                <a:gd name="T16" fmla="*/ 142 w 186"/>
                <a:gd name="T17" fmla="*/ 143 h 186"/>
                <a:gd name="T18" fmla="*/ 109 w 186"/>
                <a:gd name="T19" fmla="*/ 143 h 186"/>
                <a:gd name="T20" fmla="*/ 109 w 186"/>
                <a:gd name="T21" fmla="*/ 109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86">
                  <a:moveTo>
                    <a:pt x="164" y="164"/>
                  </a:moveTo>
                  <a:cubicBezTo>
                    <a:pt x="186" y="142"/>
                    <a:pt x="186" y="105"/>
                    <a:pt x="164" y="8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82" y="164"/>
                    <a:pt x="82" y="164"/>
                    <a:pt x="82" y="164"/>
                  </a:cubicBezTo>
                  <a:cubicBezTo>
                    <a:pt x="105" y="186"/>
                    <a:pt x="141" y="186"/>
                    <a:pt x="164" y="164"/>
                  </a:cubicBezTo>
                  <a:close/>
                  <a:moveTo>
                    <a:pt x="109" y="109"/>
                  </a:moveTo>
                  <a:cubicBezTo>
                    <a:pt x="118" y="100"/>
                    <a:pt x="133" y="100"/>
                    <a:pt x="142" y="109"/>
                  </a:cubicBezTo>
                  <a:cubicBezTo>
                    <a:pt x="152" y="118"/>
                    <a:pt x="152" y="133"/>
                    <a:pt x="142" y="143"/>
                  </a:cubicBezTo>
                  <a:cubicBezTo>
                    <a:pt x="133" y="152"/>
                    <a:pt x="118" y="152"/>
                    <a:pt x="109" y="143"/>
                  </a:cubicBezTo>
                  <a:cubicBezTo>
                    <a:pt x="99" y="133"/>
                    <a:pt x="99" y="118"/>
                    <a:pt x="109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p>
              <a:endParaRPr lang="zh-CN" altLang="en-US" sz="135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278676" y="908894"/>
            <a:ext cx="94996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500" b="1">
                <a:solidFill>
                  <a:schemeClr val="bg1">
                    <a:lumMod val="95000"/>
                  </a:schemeClr>
                </a:solidFill>
              </a:rPr>
              <a:t>用户界面</a:t>
            </a:r>
            <a:endParaRPr lang="zh-CN" altLang="en-US" sz="15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389019" y="1217771"/>
            <a:ext cx="1809274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b="1" dirty="0">
                <a:solidFill>
                  <a:schemeClr val="accent4"/>
                </a:solidFill>
              </a:rPr>
              <a:t>个人界面</a:t>
            </a:r>
            <a:endParaRPr lang="zh-CN" altLang="en-US" sz="1200" b="1" dirty="0">
              <a:solidFill>
                <a:schemeClr val="accent4"/>
              </a:solidFill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8356283" y="1041559"/>
            <a:ext cx="8573" cy="3400425"/>
          </a:xfrm>
          <a:prstGeom prst="line">
            <a:avLst/>
          </a:prstGeom>
          <a:ln w="31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94348" y="431483"/>
            <a:ext cx="1292543" cy="1550670"/>
            <a:chOff x="2097740" y="1026947"/>
            <a:chExt cx="3581908" cy="4096383"/>
          </a:xfrm>
        </p:grpSpPr>
        <p:sp>
          <p:nvSpPr>
            <p:cNvPr id="3" name="等腰三角形 2"/>
            <p:cNvSpPr/>
            <p:nvPr/>
          </p:nvSpPr>
          <p:spPr>
            <a:xfrm>
              <a:off x="2097740" y="1026947"/>
              <a:ext cx="3581908" cy="3087853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" name="等腰三角形 3"/>
            <p:cNvSpPr/>
            <p:nvPr/>
          </p:nvSpPr>
          <p:spPr>
            <a:xfrm flipV="1">
              <a:off x="2097740" y="2035477"/>
              <a:ext cx="3581908" cy="3087853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873760" y="978535"/>
            <a:ext cx="728345" cy="54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b="1">
                <a:solidFill>
                  <a:schemeClr val="bg1">
                    <a:alpha val="88000"/>
                  </a:schemeClr>
                </a:solidFill>
                <a:latin typeface="MElle HK Light" panose="020B0604020202020204" pitchFamily="2" charset="-120"/>
                <a:ea typeface="MElle HK Light" panose="020B0604020202020204" pitchFamily="2" charset="-120"/>
              </a:rPr>
              <a:t>日记界面</a:t>
            </a:r>
            <a:endParaRPr lang="zh-CN" altLang="en-US" sz="1500" b="1">
              <a:solidFill>
                <a:schemeClr val="bg1">
                  <a:alpha val="88000"/>
                </a:schemeClr>
              </a:solidFill>
              <a:latin typeface="MElle HK Light" panose="020B0604020202020204" pitchFamily="2" charset="-120"/>
              <a:ea typeface="MElle HK Light" panose="020B0604020202020204" pitchFamily="2" charset="-120"/>
            </a:endParaRPr>
          </a:p>
        </p:txBody>
      </p:sp>
      <p:pic>
        <p:nvPicPr>
          <p:cNvPr id="2" name="图片 1" descr="`H4)YS@[FAVZKU@0$SWC[L3"/>
          <p:cNvPicPr>
            <a:picLocks noChangeAspect="1"/>
          </p:cNvPicPr>
          <p:nvPr/>
        </p:nvPicPr>
        <p:blipFill>
          <a:blip r:embed="rId1"/>
          <a:srcRect t="1807" r="-20"/>
          <a:stretch>
            <a:fillRect/>
          </a:stretch>
        </p:blipFill>
        <p:spPr>
          <a:xfrm>
            <a:off x="2457450" y="475298"/>
            <a:ext cx="2377440" cy="419242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504594" y="453654"/>
            <a:ext cx="2107172" cy="331470"/>
            <a:chOff x="672792" y="604872"/>
            <a:chExt cx="2809563" cy="441960"/>
          </a:xfrm>
        </p:grpSpPr>
        <p:sp>
          <p:nvSpPr>
            <p:cNvPr id="27" name="矩形 26"/>
            <p:cNvSpPr/>
            <p:nvPr/>
          </p:nvSpPr>
          <p:spPr>
            <a:xfrm>
              <a:off x="1374155" y="604872"/>
              <a:ext cx="2108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软件设计和建模</a:t>
              </a:r>
              <a:r>
                <a:rPr lang="en-US" alt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28" name="直角三角形 27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9" name="直角三角形 28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849" r="24299" b="31437"/>
          <a:stretch>
            <a:fillRect/>
          </a:stretch>
        </p:blipFill>
        <p:spPr>
          <a:xfrm>
            <a:off x="304002" y="1279118"/>
            <a:ext cx="925604" cy="925604"/>
          </a:xfrm>
          <a:custGeom>
            <a:avLst/>
            <a:gdLst>
              <a:gd name="connsiteX0" fmla="*/ 900000 w 1800000"/>
              <a:gd name="connsiteY0" fmla="*/ 0 h 1800000"/>
              <a:gd name="connsiteX1" fmla="*/ 1800000 w 1800000"/>
              <a:gd name="connsiteY1" fmla="*/ 900000 h 1800000"/>
              <a:gd name="connsiteX2" fmla="*/ 900000 w 1800000"/>
              <a:gd name="connsiteY2" fmla="*/ 1800000 h 1800000"/>
              <a:gd name="connsiteX3" fmla="*/ 0 w 1800000"/>
              <a:gd name="connsiteY3" fmla="*/ 900000 h 1800000"/>
              <a:gd name="connsiteX4" fmla="*/ 900000 w 1800000"/>
              <a:gd name="connsiteY4" fmla="*/ 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0" h="1800000">
                <a:moveTo>
                  <a:pt x="900000" y="0"/>
                </a:moveTo>
                <a:cubicBezTo>
                  <a:pt x="1397056" y="0"/>
                  <a:pt x="1800000" y="402944"/>
                  <a:pt x="1800000" y="900000"/>
                </a:cubicBezTo>
                <a:cubicBezTo>
                  <a:pt x="1800000" y="1397056"/>
                  <a:pt x="1397056" y="1800000"/>
                  <a:pt x="900000" y="1800000"/>
                </a:cubicBezTo>
                <a:cubicBezTo>
                  <a:pt x="402944" y="1800000"/>
                  <a:pt x="0" y="1397056"/>
                  <a:pt x="0" y="900000"/>
                </a:cubicBezTo>
                <a:cubicBezTo>
                  <a:pt x="0" y="402944"/>
                  <a:pt x="402944" y="0"/>
                  <a:pt x="900000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17" name="文本框 16"/>
          <p:cNvSpPr txBox="1"/>
          <p:nvPr/>
        </p:nvSpPr>
        <p:spPr>
          <a:xfrm>
            <a:off x="1385411" y="1652588"/>
            <a:ext cx="1047750" cy="1463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b="1" smtClean="0">
                <a:solidFill>
                  <a:schemeClr val="accent4"/>
                </a:solidFill>
              </a:rPr>
              <a:t>程序流程图</a:t>
            </a:r>
            <a:endParaRPr lang="zh-CN" altLang="en-US" sz="1500" b="1" smtClean="0">
              <a:solidFill>
                <a:schemeClr val="accent4"/>
              </a:solidFill>
            </a:endParaRPr>
          </a:p>
          <a:p>
            <a:r>
              <a:rPr lang="zh-CN" altLang="en-US" sz="1500" b="1" smtClean="0">
                <a:solidFill>
                  <a:schemeClr val="accent4"/>
                </a:solidFill>
              </a:rPr>
              <a:t>（图片太大太大，缩太小看不清）</a:t>
            </a:r>
            <a:endParaRPr lang="zh-CN" altLang="en-US" sz="1500" b="1" smtClean="0">
              <a:solidFill>
                <a:schemeClr val="accent4"/>
              </a:solidFill>
            </a:endParaRPr>
          </a:p>
        </p:txBody>
      </p:sp>
      <p:pic>
        <p:nvPicPr>
          <p:cNvPr id="3" name="图片 2" descr="G}36]CUMHV`90S{UV11OZ]X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8895" y="453866"/>
            <a:ext cx="5920264" cy="42748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504594" y="472228"/>
            <a:ext cx="1274050" cy="331470"/>
            <a:chOff x="672792" y="629637"/>
            <a:chExt cx="1698733" cy="441960"/>
          </a:xfrm>
        </p:grpSpPr>
        <p:sp>
          <p:nvSpPr>
            <p:cNvPr id="35" name="矩形 34"/>
            <p:cNvSpPr/>
            <p:nvPr/>
          </p:nvSpPr>
          <p:spPr>
            <a:xfrm>
              <a:off x="1021938" y="629637"/>
              <a:ext cx="1349587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类图设计</a:t>
              </a:r>
              <a:r>
                <a:rPr lang="en-US" altLang="zh-CN" sz="1500" b="1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36" name="直角三角形 35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37" name="直角三角形 36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pic>
        <p:nvPicPr>
          <p:cNvPr id="6" name="图片 5" descr="DS6BS7QD7~XD%SD53KYJ2WU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39916" y="557689"/>
            <a:ext cx="3778091" cy="40285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284446" y="1186339"/>
            <a:ext cx="513398" cy="274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登录</a:t>
            </a:r>
            <a:endParaRPr lang="zh-CN" altLang="en-US" sz="1200" dirty="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246343" y="2074111"/>
            <a:ext cx="1186815" cy="3225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" b="1" dirty="0" smtClean="0">
                <a:solidFill>
                  <a:schemeClr val="bg1"/>
                </a:solidFill>
              </a:rPr>
              <a:t>diaryActivity</a:t>
            </a:r>
            <a:endParaRPr lang="en-US" altLang="zh-CN" sz="1500" b="1" dirty="0" smtClean="0">
              <a:solidFill>
                <a:schemeClr val="bg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246343" y="2321069"/>
            <a:ext cx="2947332" cy="274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日记界面类</a:t>
            </a:r>
            <a:endParaRPr lang="zh-CN" altLang="en-US" sz="1200" dirty="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284288" y="2659899"/>
            <a:ext cx="1194435" cy="3225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500" b="1" dirty="0">
                <a:solidFill>
                  <a:schemeClr val="bg1"/>
                </a:solidFill>
              </a:rPr>
              <a:t>paintActivity</a:t>
            </a:r>
            <a:endParaRPr lang="en-US" altLang="zh-CN" sz="1500" b="1" dirty="0">
              <a:solidFill>
                <a:schemeClr val="bg1"/>
              </a:solidFill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504594" y="472228"/>
            <a:ext cx="1147528" cy="331470"/>
            <a:chOff x="672792" y="629637"/>
            <a:chExt cx="1530037" cy="441960"/>
          </a:xfrm>
        </p:grpSpPr>
        <p:sp>
          <p:nvSpPr>
            <p:cNvPr id="40" name="矩形 39"/>
            <p:cNvSpPr/>
            <p:nvPr/>
          </p:nvSpPr>
          <p:spPr>
            <a:xfrm>
              <a:off x="942989" y="629637"/>
              <a:ext cx="125984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类的设计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41" name="直角三角形 40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42" name="直角三角形 41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16255" y="907256"/>
            <a:ext cx="1754505" cy="542925"/>
            <a:chOff x="1084" y="1905"/>
            <a:chExt cx="3684" cy="1140"/>
          </a:xfrm>
        </p:grpSpPr>
        <p:sp>
          <p:nvSpPr>
            <p:cNvPr id="26" name="文本框 25"/>
            <p:cNvSpPr txBox="1"/>
            <p:nvPr/>
          </p:nvSpPr>
          <p:spPr>
            <a:xfrm>
              <a:off x="2617" y="1976"/>
              <a:ext cx="2151" cy="6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500" b="1" dirty="0" smtClean="0">
                  <a:solidFill>
                    <a:schemeClr val="bg1"/>
                  </a:solidFill>
                </a:rPr>
                <a:t>logActivity</a:t>
              </a:r>
              <a:endParaRPr lang="en-US" altLang="zh-CN" sz="1500" b="1" dirty="0" smtClean="0">
                <a:solidFill>
                  <a:schemeClr val="bg1"/>
                </a:solidFill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1084" y="1905"/>
              <a:ext cx="1140" cy="1140"/>
              <a:chOff x="1765" y="3201"/>
              <a:chExt cx="1140" cy="1140"/>
            </a:xfrm>
          </p:grpSpPr>
          <p:sp>
            <p:nvSpPr>
              <p:cNvPr id="14" name="圆角矩形 13"/>
              <p:cNvSpPr/>
              <p:nvPr/>
            </p:nvSpPr>
            <p:spPr>
              <a:xfrm>
                <a:off x="1765" y="3201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/>
              </a:p>
            </p:txBody>
          </p:sp>
          <p:grpSp>
            <p:nvGrpSpPr>
              <p:cNvPr id="28" name="组合 27"/>
              <p:cNvGrpSpPr/>
              <p:nvPr/>
            </p:nvGrpSpPr>
            <p:grpSpPr>
              <a:xfrm>
                <a:off x="2016" y="3523"/>
                <a:ext cx="673" cy="599"/>
                <a:chOff x="6699251" y="2735260"/>
                <a:chExt cx="404809" cy="360362"/>
              </a:xfrm>
            </p:grpSpPr>
            <p:sp>
              <p:nvSpPr>
                <p:cNvPr id="29" name="Freeform 27"/>
                <p:cNvSpPr/>
                <p:nvPr/>
              </p:nvSpPr>
              <p:spPr bwMode="auto">
                <a:xfrm>
                  <a:off x="6980235" y="2746370"/>
                  <a:ext cx="123825" cy="338136"/>
                </a:xfrm>
                <a:custGeom>
                  <a:avLst/>
                  <a:gdLst>
                    <a:gd name="T0" fmla="*/ 9 w 11"/>
                    <a:gd name="T1" fmla="*/ 15 h 30"/>
                    <a:gd name="T2" fmla="*/ 1 w 11"/>
                    <a:gd name="T3" fmla="*/ 1 h 30"/>
                    <a:gd name="T4" fmla="*/ 2 w 11"/>
                    <a:gd name="T5" fmla="*/ 0 h 30"/>
                    <a:gd name="T6" fmla="*/ 11 w 11"/>
                    <a:gd name="T7" fmla="*/ 15 h 30"/>
                    <a:gd name="T8" fmla="*/ 1 w 11"/>
                    <a:gd name="T9" fmla="*/ 30 h 30"/>
                    <a:gd name="T10" fmla="*/ 0 w 11"/>
                    <a:gd name="T11" fmla="*/ 28 h 30"/>
                    <a:gd name="T12" fmla="*/ 9 w 11"/>
                    <a:gd name="T13" fmla="*/ 15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30">
                      <a:moveTo>
                        <a:pt x="9" y="15"/>
                      </a:moveTo>
                      <a:cubicBezTo>
                        <a:pt x="9" y="9"/>
                        <a:pt x="6" y="4"/>
                        <a:pt x="1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7" y="2"/>
                        <a:pt x="11" y="8"/>
                        <a:pt x="11" y="15"/>
                      </a:cubicBezTo>
                      <a:cubicBezTo>
                        <a:pt x="11" y="21"/>
                        <a:pt x="7" y="27"/>
                        <a:pt x="1" y="30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5" y="25"/>
                        <a:pt x="9" y="20"/>
                        <a:pt x="9" y="1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30" name="Freeform 28"/>
                <p:cNvSpPr/>
                <p:nvPr/>
              </p:nvSpPr>
              <p:spPr bwMode="auto">
                <a:xfrm>
                  <a:off x="6946901" y="2768595"/>
                  <a:ext cx="101600" cy="282575"/>
                </a:xfrm>
                <a:custGeom>
                  <a:avLst/>
                  <a:gdLst>
                    <a:gd name="T0" fmla="*/ 7 w 9"/>
                    <a:gd name="T1" fmla="*/ 13 h 25"/>
                    <a:gd name="T2" fmla="*/ 0 w 9"/>
                    <a:gd name="T3" fmla="*/ 2 h 25"/>
                    <a:gd name="T4" fmla="*/ 1 w 9"/>
                    <a:gd name="T5" fmla="*/ 0 h 25"/>
                    <a:gd name="T6" fmla="*/ 9 w 9"/>
                    <a:gd name="T7" fmla="*/ 13 h 25"/>
                    <a:gd name="T8" fmla="*/ 1 w 9"/>
                    <a:gd name="T9" fmla="*/ 25 h 25"/>
                    <a:gd name="T10" fmla="*/ 0 w 9"/>
                    <a:gd name="T11" fmla="*/ 23 h 25"/>
                    <a:gd name="T12" fmla="*/ 7 w 9"/>
                    <a:gd name="T13" fmla="*/ 13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25">
                      <a:moveTo>
                        <a:pt x="7" y="13"/>
                      </a:moveTo>
                      <a:cubicBezTo>
                        <a:pt x="7" y="8"/>
                        <a:pt x="4" y="4"/>
                        <a:pt x="0" y="2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6" y="2"/>
                        <a:pt x="9" y="7"/>
                        <a:pt x="9" y="13"/>
                      </a:cubicBezTo>
                      <a:cubicBezTo>
                        <a:pt x="9" y="18"/>
                        <a:pt x="6" y="23"/>
                        <a:pt x="1" y="25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4" y="21"/>
                        <a:pt x="7" y="17"/>
                        <a:pt x="7" y="1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33" name="Freeform 29"/>
                <p:cNvSpPr/>
                <p:nvPr/>
              </p:nvSpPr>
              <p:spPr bwMode="auto">
                <a:xfrm>
                  <a:off x="6789739" y="2735260"/>
                  <a:ext cx="123825" cy="360362"/>
                </a:xfrm>
                <a:custGeom>
                  <a:avLst/>
                  <a:gdLst>
                    <a:gd name="T0" fmla="*/ 0 w 78"/>
                    <a:gd name="T1" fmla="*/ 64 h 227"/>
                    <a:gd name="T2" fmla="*/ 0 w 78"/>
                    <a:gd name="T3" fmla="*/ 156 h 227"/>
                    <a:gd name="T4" fmla="*/ 49 w 78"/>
                    <a:gd name="T5" fmla="*/ 199 h 227"/>
                    <a:gd name="T6" fmla="*/ 49 w 78"/>
                    <a:gd name="T7" fmla="*/ 114 h 227"/>
                    <a:gd name="T8" fmla="*/ 56 w 78"/>
                    <a:gd name="T9" fmla="*/ 114 h 227"/>
                    <a:gd name="T10" fmla="*/ 56 w 78"/>
                    <a:gd name="T11" fmla="*/ 206 h 227"/>
                    <a:gd name="T12" fmla="*/ 78 w 78"/>
                    <a:gd name="T13" fmla="*/ 227 h 227"/>
                    <a:gd name="T14" fmla="*/ 78 w 78"/>
                    <a:gd name="T15" fmla="*/ 0 h 227"/>
                    <a:gd name="T16" fmla="*/ 0 w 78"/>
                    <a:gd name="T17" fmla="*/ 64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8" h="227">
                      <a:moveTo>
                        <a:pt x="0" y="64"/>
                      </a:moveTo>
                      <a:lnTo>
                        <a:pt x="0" y="156"/>
                      </a:lnTo>
                      <a:lnTo>
                        <a:pt x="49" y="199"/>
                      </a:lnTo>
                      <a:lnTo>
                        <a:pt x="49" y="114"/>
                      </a:lnTo>
                      <a:lnTo>
                        <a:pt x="56" y="114"/>
                      </a:lnTo>
                      <a:lnTo>
                        <a:pt x="56" y="206"/>
                      </a:lnTo>
                      <a:lnTo>
                        <a:pt x="78" y="227"/>
                      </a:lnTo>
                      <a:lnTo>
                        <a:pt x="78" y="0"/>
                      </a:lnTo>
                      <a:lnTo>
                        <a:pt x="0" y="6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36" name="Freeform 30"/>
                <p:cNvSpPr/>
                <p:nvPr/>
              </p:nvSpPr>
              <p:spPr bwMode="auto">
                <a:xfrm>
                  <a:off x="6699251" y="2847975"/>
                  <a:ext cx="66675" cy="134937"/>
                </a:xfrm>
                <a:custGeom>
                  <a:avLst/>
                  <a:gdLst>
                    <a:gd name="T0" fmla="*/ 0 w 42"/>
                    <a:gd name="T1" fmla="*/ 0 h 85"/>
                    <a:gd name="T2" fmla="*/ 0 w 42"/>
                    <a:gd name="T3" fmla="*/ 85 h 85"/>
                    <a:gd name="T4" fmla="*/ 28 w 42"/>
                    <a:gd name="T5" fmla="*/ 85 h 85"/>
                    <a:gd name="T6" fmla="*/ 28 w 42"/>
                    <a:gd name="T7" fmla="*/ 35 h 85"/>
                    <a:gd name="T8" fmla="*/ 35 w 42"/>
                    <a:gd name="T9" fmla="*/ 35 h 85"/>
                    <a:gd name="T10" fmla="*/ 35 w 42"/>
                    <a:gd name="T11" fmla="*/ 85 h 85"/>
                    <a:gd name="T12" fmla="*/ 42 w 42"/>
                    <a:gd name="T13" fmla="*/ 85 h 85"/>
                    <a:gd name="T14" fmla="*/ 42 w 42"/>
                    <a:gd name="T15" fmla="*/ 0 h 85"/>
                    <a:gd name="T16" fmla="*/ 0 w 42"/>
                    <a:gd name="T17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2" h="85">
                      <a:moveTo>
                        <a:pt x="0" y="0"/>
                      </a:moveTo>
                      <a:lnTo>
                        <a:pt x="0" y="85"/>
                      </a:lnTo>
                      <a:lnTo>
                        <a:pt x="28" y="85"/>
                      </a:lnTo>
                      <a:lnTo>
                        <a:pt x="28" y="35"/>
                      </a:lnTo>
                      <a:lnTo>
                        <a:pt x="35" y="35"/>
                      </a:lnTo>
                      <a:lnTo>
                        <a:pt x="35" y="85"/>
                      </a:lnTo>
                      <a:lnTo>
                        <a:pt x="42" y="85"/>
                      </a:lnTo>
                      <a:lnTo>
                        <a:pt x="4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</p:grpSp>
        </p:grpSp>
      </p:grpSp>
      <p:grpSp>
        <p:nvGrpSpPr>
          <p:cNvPr id="4" name="组合 3"/>
          <p:cNvGrpSpPr/>
          <p:nvPr/>
        </p:nvGrpSpPr>
        <p:grpSpPr>
          <a:xfrm>
            <a:off x="536258" y="2116455"/>
            <a:ext cx="542925" cy="542925"/>
            <a:chOff x="1765" y="6364"/>
            <a:chExt cx="1140" cy="1140"/>
          </a:xfrm>
        </p:grpSpPr>
        <p:sp>
          <p:nvSpPr>
            <p:cNvPr id="16" name="圆角矩形 15"/>
            <p:cNvSpPr/>
            <p:nvPr/>
          </p:nvSpPr>
          <p:spPr>
            <a:xfrm>
              <a:off x="1765" y="6364"/>
              <a:ext cx="1141" cy="1141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2008" y="6520"/>
              <a:ext cx="565" cy="828"/>
              <a:chOff x="7362826" y="2633663"/>
              <a:chExt cx="338138" cy="495299"/>
            </a:xfrm>
            <a:solidFill>
              <a:schemeClr val="bg1"/>
            </a:solidFill>
          </p:grpSpPr>
          <p:sp>
            <p:nvSpPr>
              <p:cNvPr id="44" name="Freeform 206"/>
              <p:cNvSpPr/>
              <p:nvPr/>
            </p:nvSpPr>
            <p:spPr bwMode="auto">
              <a:xfrm>
                <a:off x="7362826" y="2667000"/>
                <a:ext cx="260350" cy="338137"/>
              </a:xfrm>
              <a:custGeom>
                <a:avLst/>
                <a:gdLst>
                  <a:gd name="T0" fmla="*/ 23 w 23"/>
                  <a:gd name="T1" fmla="*/ 28 h 30"/>
                  <a:gd name="T2" fmla="*/ 23 w 23"/>
                  <a:gd name="T3" fmla="*/ 28 h 30"/>
                  <a:gd name="T4" fmla="*/ 14 w 23"/>
                  <a:gd name="T5" fmla="*/ 26 h 30"/>
                  <a:gd name="T6" fmla="*/ 2 w 23"/>
                  <a:gd name="T7" fmla="*/ 9 h 30"/>
                  <a:gd name="T8" fmla="*/ 3 w 23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0">
                    <a:moveTo>
                      <a:pt x="23" y="28"/>
                    </a:moveTo>
                    <a:cubicBezTo>
                      <a:pt x="23" y="28"/>
                      <a:pt x="23" y="28"/>
                      <a:pt x="23" y="28"/>
                    </a:cubicBezTo>
                    <a:cubicBezTo>
                      <a:pt x="20" y="30"/>
                      <a:pt x="16" y="29"/>
                      <a:pt x="14" y="26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0" y="7"/>
                      <a:pt x="0" y="3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/>
              </a:p>
            </p:txBody>
          </p:sp>
          <p:sp>
            <p:nvSpPr>
              <p:cNvPr id="45" name="Freeform 207"/>
              <p:cNvSpPr/>
              <p:nvPr/>
            </p:nvSpPr>
            <p:spPr bwMode="auto">
              <a:xfrm>
                <a:off x="7408863" y="2633663"/>
                <a:ext cx="112713" cy="123825"/>
              </a:xfrm>
              <a:custGeom>
                <a:avLst/>
                <a:gdLst>
                  <a:gd name="T0" fmla="*/ 9 w 10"/>
                  <a:gd name="T1" fmla="*/ 6 h 11"/>
                  <a:gd name="T2" fmla="*/ 8 w 10"/>
                  <a:gd name="T3" fmla="*/ 9 h 11"/>
                  <a:gd name="T4" fmla="*/ 7 w 10"/>
                  <a:gd name="T5" fmla="*/ 10 h 11"/>
                  <a:gd name="T6" fmla="*/ 5 w 10"/>
                  <a:gd name="T7" fmla="*/ 9 h 11"/>
                  <a:gd name="T8" fmla="*/ 1 w 10"/>
                  <a:gd name="T9" fmla="*/ 4 h 11"/>
                  <a:gd name="T10" fmla="*/ 1 w 10"/>
                  <a:gd name="T11" fmla="*/ 2 h 11"/>
                  <a:gd name="T12" fmla="*/ 3 w 10"/>
                  <a:gd name="T13" fmla="*/ 1 h 11"/>
                  <a:gd name="T14" fmla="*/ 5 w 10"/>
                  <a:gd name="T15" fmla="*/ 1 h 11"/>
                  <a:gd name="T16" fmla="*/ 9 w 10"/>
                  <a:gd name="T1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1">
                    <a:moveTo>
                      <a:pt x="9" y="6"/>
                    </a:moveTo>
                    <a:cubicBezTo>
                      <a:pt x="10" y="7"/>
                      <a:pt x="9" y="9"/>
                      <a:pt x="8" y="9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5" y="10"/>
                      <a:pt x="5" y="9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1" y="2"/>
                      <a:pt x="1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5" y="1"/>
                      <a:pt x="5" y="1"/>
                    </a:cubicBezTo>
                    <a:lnTo>
                      <a:pt x="9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/>
              </a:p>
            </p:txBody>
          </p:sp>
          <p:sp>
            <p:nvSpPr>
              <p:cNvPr id="46" name="Freeform 208"/>
              <p:cNvSpPr/>
              <p:nvPr/>
            </p:nvSpPr>
            <p:spPr bwMode="auto">
              <a:xfrm>
                <a:off x="7566026" y="2847975"/>
                <a:ext cx="101600" cy="123825"/>
              </a:xfrm>
              <a:custGeom>
                <a:avLst/>
                <a:gdLst>
                  <a:gd name="T0" fmla="*/ 9 w 9"/>
                  <a:gd name="T1" fmla="*/ 7 h 11"/>
                  <a:gd name="T2" fmla="*/ 8 w 9"/>
                  <a:gd name="T3" fmla="*/ 9 h 11"/>
                  <a:gd name="T4" fmla="*/ 7 w 9"/>
                  <a:gd name="T5" fmla="*/ 10 h 11"/>
                  <a:gd name="T6" fmla="*/ 4 w 9"/>
                  <a:gd name="T7" fmla="*/ 10 h 11"/>
                  <a:gd name="T8" fmla="*/ 1 w 9"/>
                  <a:gd name="T9" fmla="*/ 5 h 11"/>
                  <a:gd name="T10" fmla="*/ 1 w 9"/>
                  <a:gd name="T11" fmla="*/ 2 h 11"/>
                  <a:gd name="T12" fmla="*/ 2 w 9"/>
                  <a:gd name="T13" fmla="*/ 1 h 11"/>
                  <a:gd name="T14" fmla="*/ 5 w 9"/>
                  <a:gd name="T15" fmla="*/ 2 h 11"/>
                  <a:gd name="T16" fmla="*/ 9 w 9"/>
                  <a:gd name="T1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1">
                    <a:moveTo>
                      <a:pt x="9" y="7"/>
                    </a:moveTo>
                    <a:cubicBezTo>
                      <a:pt x="9" y="7"/>
                      <a:pt x="9" y="9"/>
                      <a:pt x="8" y="9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5" y="11"/>
                      <a:pt x="4" y="1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0"/>
                      <a:pt x="4" y="1"/>
                      <a:pt x="5" y="2"/>
                    </a:cubicBezTo>
                    <a:lnTo>
                      <a:pt x="9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/>
              </a:p>
            </p:txBody>
          </p:sp>
          <p:sp>
            <p:nvSpPr>
              <p:cNvPr id="47" name="Freeform 209"/>
              <p:cNvSpPr/>
              <p:nvPr/>
            </p:nvSpPr>
            <p:spPr bwMode="auto">
              <a:xfrm>
                <a:off x="7362826" y="2994025"/>
                <a:ext cx="338138" cy="134937"/>
              </a:xfrm>
              <a:custGeom>
                <a:avLst/>
                <a:gdLst>
                  <a:gd name="T0" fmla="*/ 23 w 30"/>
                  <a:gd name="T1" fmla="*/ 12 h 12"/>
                  <a:gd name="T2" fmla="*/ 17 w 30"/>
                  <a:gd name="T3" fmla="*/ 10 h 12"/>
                  <a:gd name="T4" fmla="*/ 15 w 30"/>
                  <a:gd name="T5" fmla="*/ 6 h 12"/>
                  <a:gd name="T6" fmla="*/ 15 w 30"/>
                  <a:gd name="T7" fmla="*/ 6 h 12"/>
                  <a:gd name="T8" fmla="*/ 13 w 30"/>
                  <a:gd name="T9" fmla="*/ 3 h 12"/>
                  <a:gd name="T10" fmla="*/ 8 w 30"/>
                  <a:gd name="T11" fmla="*/ 2 h 12"/>
                  <a:gd name="T12" fmla="*/ 8 w 30"/>
                  <a:gd name="T13" fmla="*/ 2 h 12"/>
                  <a:gd name="T14" fmla="*/ 4 w 30"/>
                  <a:gd name="T15" fmla="*/ 3 h 12"/>
                  <a:gd name="T16" fmla="*/ 2 w 30"/>
                  <a:gd name="T17" fmla="*/ 6 h 12"/>
                  <a:gd name="T18" fmla="*/ 2 w 30"/>
                  <a:gd name="T19" fmla="*/ 6 h 12"/>
                  <a:gd name="T20" fmla="*/ 1 w 30"/>
                  <a:gd name="T21" fmla="*/ 7 h 12"/>
                  <a:gd name="T22" fmla="*/ 0 w 30"/>
                  <a:gd name="T23" fmla="*/ 6 h 12"/>
                  <a:gd name="T24" fmla="*/ 0 w 30"/>
                  <a:gd name="T25" fmla="*/ 6 h 12"/>
                  <a:gd name="T26" fmla="*/ 3 w 30"/>
                  <a:gd name="T27" fmla="*/ 2 h 12"/>
                  <a:gd name="T28" fmla="*/ 8 w 30"/>
                  <a:gd name="T29" fmla="*/ 0 h 12"/>
                  <a:gd name="T30" fmla="*/ 8 w 30"/>
                  <a:gd name="T31" fmla="*/ 0 h 12"/>
                  <a:gd name="T32" fmla="*/ 14 w 30"/>
                  <a:gd name="T33" fmla="*/ 2 h 12"/>
                  <a:gd name="T34" fmla="*/ 16 w 30"/>
                  <a:gd name="T35" fmla="*/ 6 h 12"/>
                  <a:gd name="T36" fmla="*/ 16 w 30"/>
                  <a:gd name="T37" fmla="*/ 6 h 12"/>
                  <a:gd name="T38" fmla="*/ 18 w 30"/>
                  <a:gd name="T39" fmla="*/ 9 h 12"/>
                  <a:gd name="T40" fmla="*/ 23 w 30"/>
                  <a:gd name="T41" fmla="*/ 10 h 12"/>
                  <a:gd name="T42" fmla="*/ 23 w 30"/>
                  <a:gd name="T43" fmla="*/ 10 h 12"/>
                  <a:gd name="T44" fmla="*/ 23 w 30"/>
                  <a:gd name="T45" fmla="*/ 10 h 12"/>
                  <a:gd name="T46" fmla="*/ 27 w 30"/>
                  <a:gd name="T47" fmla="*/ 9 h 12"/>
                  <a:gd name="T48" fmla="*/ 27 w 30"/>
                  <a:gd name="T49" fmla="*/ 9 h 12"/>
                  <a:gd name="T50" fmla="*/ 29 w 30"/>
                  <a:gd name="T51" fmla="*/ 6 h 12"/>
                  <a:gd name="T52" fmla="*/ 29 w 30"/>
                  <a:gd name="T53" fmla="*/ 6 h 12"/>
                  <a:gd name="T54" fmla="*/ 29 w 30"/>
                  <a:gd name="T55" fmla="*/ 6 h 12"/>
                  <a:gd name="T56" fmla="*/ 27 w 30"/>
                  <a:gd name="T57" fmla="*/ 3 h 12"/>
                  <a:gd name="T58" fmla="*/ 22 w 30"/>
                  <a:gd name="T59" fmla="*/ 1 h 12"/>
                  <a:gd name="T60" fmla="*/ 22 w 30"/>
                  <a:gd name="T61" fmla="*/ 1 h 12"/>
                  <a:gd name="T62" fmla="*/ 22 w 30"/>
                  <a:gd name="T63" fmla="*/ 0 h 12"/>
                  <a:gd name="T64" fmla="*/ 28 w 30"/>
                  <a:gd name="T65" fmla="*/ 2 h 12"/>
                  <a:gd name="T66" fmla="*/ 30 w 30"/>
                  <a:gd name="T67" fmla="*/ 6 h 12"/>
                  <a:gd name="T68" fmla="*/ 30 w 30"/>
                  <a:gd name="T69" fmla="*/ 6 h 12"/>
                  <a:gd name="T70" fmla="*/ 28 w 30"/>
                  <a:gd name="T71" fmla="*/ 10 h 12"/>
                  <a:gd name="T72" fmla="*/ 28 w 30"/>
                  <a:gd name="T73" fmla="*/ 10 h 12"/>
                  <a:gd name="T74" fmla="*/ 23 w 30"/>
                  <a:gd name="T7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0" h="12">
                    <a:moveTo>
                      <a:pt x="23" y="12"/>
                    </a:moveTo>
                    <a:cubicBezTo>
                      <a:pt x="21" y="12"/>
                      <a:pt x="19" y="11"/>
                      <a:pt x="17" y="10"/>
                    </a:cubicBezTo>
                    <a:cubicBezTo>
                      <a:pt x="16" y="9"/>
                      <a:pt x="15" y="8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5"/>
                      <a:pt x="14" y="4"/>
                      <a:pt x="13" y="3"/>
                    </a:cubicBezTo>
                    <a:cubicBezTo>
                      <a:pt x="12" y="2"/>
                      <a:pt x="10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6" y="2"/>
                      <a:pt x="5" y="2"/>
                      <a:pt x="4" y="3"/>
                    </a:cubicBezTo>
                    <a:cubicBezTo>
                      <a:pt x="2" y="4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7"/>
                      <a:pt x="1" y="7"/>
                    </a:cubicBezTo>
                    <a:cubicBezTo>
                      <a:pt x="1" y="7"/>
                      <a:pt x="0" y="7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4"/>
                      <a:pt x="1" y="3"/>
                      <a:pt x="3" y="2"/>
                    </a:cubicBezTo>
                    <a:cubicBezTo>
                      <a:pt x="4" y="1"/>
                      <a:pt x="6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0" y="0"/>
                      <a:pt x="12" y="1"/>
                      <a:pt x="14" y="2"/>
                    </a:cubicBezTo>
                    <a:cubicBezTo>
                      <a:pt x="15" y="3"/>
                      <a:pt x="16" y="4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7"/>
                      <a:pt x="17" y="8"/>
                      <a:pt x="18" y="9"/>
                    </a:cubicBezTo>
                    <a:cubicBezTo>
                      <a:pt x="19" y="10"/>
                      <a:pt x="21" y="10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5" y="10"/>
                      <a:pt x="26" y="10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9" y="8"/>
                      <a:pt x="29" y="7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5"/>
                      <a:pt x="28" y="4"/>
                      <a:pt x="27" y="3"/>
                    </a:cubicBezTo>
                    <a:cubicBezTo>
                      <a:pt x="26" y="2"/>
                      <a:pt x="24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5" y="0"/>
                      <a:pt x="27" y="1"/>
                      <a:pt x="28" y="2"/>
                    </a:cubicBezTo>
                    <a:cubicBezTo>
                      <a:pt x="29" y="3"/>
                      <a:pt x="30" y="4"/>
                      <a:pt x="30" y="6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8"/>
                      <a:pt x="30" y="9"/>
                      <a:pt x="28" y="10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7" y="11"/>
                      <a:pt x="25" y="12"/>
                      <a:pt x="23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/>
              </a:p>
            </p:txBody>
          </p:sp>
        </p:grpSp>
      </p:grpSp>
      <p:grpSp>
        <p:nvGrpSpPr>
          <p:cNvPr id="81" name="组合 80"/>
          <p:cNvGrpSpPr/>
          <p:nvPr/>
        </p:nvGrpSpPr>
        <p:grpSpPr>
          <a:xfrm>
            <a:off x="541973" y="1524476"/>
            <a:ext cx="2148364" cy="742474"/>
            <a:chOff x="1138" y="3201"/>
            <a:chExt cx="4511" cy="1559"/>
          </a:xfrm>
        </p:grpSpPr>
        <p:sp>
          <p:nvSpPr>
            <p:cNvPr id="34" name="文本框 33"/>
            <p:cNvSpPr txBox="1"/>
            <p:nvPr/>
          </p:nvSpPr>
          <p:spPr>
            <a:xfrm>
              <a:off x="2562" y="3201"/>
              <a:ext cx="3087" cy="6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500" b="1" dirty="0" smtClean="0">
                  <a:solidFill>
                    <a:schemeClr val="bg1"/>
                  </a:solidFill>
                </a:rPr>
                <a:t>personalActivity</a:t>
              </a:r>
              <a:endParaRPr lang="en-US" altLang="zh-CN" sz="1500" b="1" dirty="0" smtClean="0">
                <a:solidFill>
                  <a:schemeClr val="bg1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2697" y="3800"/>
              <a:ext cx="1940" cy="9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模块选择类</a:t>
              </a:r>
              <a:endParaRPr lang="zh-CN" altLang="en-US" sz="12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1138" y="3214"/>
              <a:ext cx="1140" cy="1140"/>
              <a:chOff x="16294" y="3201"/>
              <a:chExt cx="1140" cy="1140"/>
            </a:xfrm>
          </p:grpSpPr>
          <p:sp>
            <p:nvSpPr>
              <p:cNvPr id="17" name="圆角矩形 16"/>
              <p:cNvSpPr/>
              <p:nvPr/>
            </p:nvSpPr>
            <p:spPr>
              <a:xfrm>
                <a:off x="16294" y="3201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/>
              </a:p>
            </p:txBody>
          </p:sp>
          <p:grpSp>
            <p:nvGrpSpPr>
              <p:cNvPr id="48" name="组合 47"/>
              <p:cNvGrpSpPr/>
              <p:nvPr/>
            </p:nvGrpSpPr>
            <p:grpSpPr>
              <a:xfrm>
                <a:off x="16513" y="3420"/>
                <a:ext cx="704" cy="702"/>
                <a:chOff x="6475413" y="631826"/>
                <a:chExt cx="1298575" cy="1293813"/>
              </a:xfrm>
              <a:solidFill>
                <a:schemeClr val="bg1"/>
              </a:solidFill>
            </p:grpSpPr>
            <p:sp>
              <p:nvSpPr>
                <p:cNvPr id="49" name="Freeform 273"/>
                <p:cNvSpPr>
                  <a:spLocks noEditPoints="1"/>
                </p:cNvSpPr>
                <p:nvPr/>
              </p:nvSpPr>
              <p:spPr bwMode="auto">
                <a:xfrm>
                  <a:off x="6888163" y="631826"/>
                  <a:ext cx="476250" cy="1293813"/>
                </a:xfrm>
                <a:custGeom>
                  <a:avLst/>
                  <a:gdLst>
                    <a:gd name="T0" fmla="*/ 63 w 127"/>
                    <a:gd name="T1" fmla="*/ 0 h 345"/>
                    <a:gd name="T2" fmla="*/ 0 w 127"/>
                    <a:gd name="T3" fmla="*/ 173 h 345"/>
                    <a:gd name="T4" fmla="*/ 63 w 127"/>
                    <a:gd name="T5" fmla="*/ 345 h 345"/>
                    <a:gd name="T6" fmla="*/ 127 w 127"/>
                    <a:gd name="T7" fmla="*/ 173 h 345"/>
                    <a:gd name="T8" fmla="*/ 63 w 127"/>
                    <a:gd name="T9" fmla="*/ 0 h 345"/>
                    <a:gd name="T10" fmla="*/ 63 w 127"/>
                    <a:gd name="T11" fmla="*/ 317 h 345"/>
                    <a:gd name="T12" fmla="*/ 10 w 127"/>
                    <a:gd name="T13" fmla="*/ 173 h 345"/>
                    <a:gd name="T14" fmla="*/ 63 w 127"/>
                    <a:gd name="T15" fmla="*/ 28 h 345"/>
                    <a:gd name="T16" fmla="*/ 117 w 127"/>
                    <a:gd name="T17" fmla="*/ 173 h 345"/>
                    <a:gd name="T18" fmla="*/ 63 w 127"/>
                    <a:gd name="T19" fmla="*/ 317 h 3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7" h="345">
                      <a:moveTo>
                        <a:pt x="63" y="0"/>
                      </a:moveTo>
                      <a:cubicBezTo>
                        <a:pt x="28" y="0"/>
                        <a:pt x="0" y="77"/>
                        <a:pt x="0" y="173"/>
                      </a:cubicBezTo>
                      <a:cubicBezTo>
                        <a:pt x="0" y="268"/>
                        <a:pt x="28" y="345"/>
                        <a:pt x="63" y="345"/>
                      </a:cubicBezTo>
                      <a:cubicBezTo>
                        <a:pt x="98" y="345"/>
                        <a:pt x="127" y="268"/>
                        <a:pt x="127" y="173"/>
                      </a:cubicBezTo>
                      <a:cubicBezTo>
                        <a:pt x="127" y="77"/>
                        <a:pt x="98" y="0"/>
                        <a:pt x="63" y="0"/>
                      </a:cubicBezTo>
                      <a:close/>
                      <a:moveTo>
                        <a:pt x="63" y="317"/>
                      </a:moveTo>
                      <a:cubicBezTo>
                        <a:pt x="34" y="317"/>
                        <a:pt x="10" y="253"/>
                        <a:pt x="10" y="173"/>
                      </a:cubicBezTo>
                      <a:cubicBezTo>
                        <a:pt x="10" y="93"/>
                        <a:pt x="34" y="28"/>
                        <a:pt x="63" y="28"/>
                      </a:cubicBezTo>
                      <a:cubicBezTo>
                        <a:pt x="93" y="28"/>
                        <a:pt x="117" y="93"/>
                        <a:pt x="117" y="173"/>
                      </a:cubicBezTo>
                      <a:cubicBezTo>
                        <a:pt x="117" y="253"/>
                        <a:pt x="93" y="317"/>
                        <a:pt x="63" y="3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50" name="Freeform 274"/>
                <p:cNvSpPr>
                  <a:spLocks noEditPoints="1"/>
                </p:cNvSpPr>
                <p:nvPr/>
              </p:nvSpPr>
              <p:spPr bwMode="auto">
                <a:xfrm>
                  <a:off x="6475413" y="1041401"/>
                  <a:ext cx="1298575" cy="476250"/>
                </a:xfrm>
                <a:custGeom>
                  <a:avLst/>
                  <a:gdLst>
                    <a:gd name="T0" fmla="*/ 346 w 346"/>
                    <a:gd name="T1" fmla="*/ 64 h 127"/>
                    <a:gd name="T2" fmla="*/ 173 w 346"/>
                    <a:gd name="T3" fmla="*/ 0 h 127"/>
                    <a:gd name="T4" fmla="*/ 0 w 346"/>
                    <a:gd name="T5" fmla="*/ 64 h 127"/>
                    <a:gd name="T6" fmla="*/ 173 w 346"/>
                    <a:gd name="T7" fmla="*/ 127 h 127"/>
                    <a:gd name="T8" fmla="*/ 346 w 346"/>
                    <a:gd name="T9" fmla="*/ 64 h 127"/>
                    <a:gd name="T10" fmla="*/ 29 w 346"/>
                    <a:gd name="T11" fmla="*/ 64 h 127"/>
                    <a:gd name="T12" fmla="*/ 173 w 346"/>
                    <a:gd name="T13" fmla="*/ 10 h 127"/>
                    <a:gd name="T14" fmla="*/ 318 w 346"/>
                    <a:gd name="T15" fmla="*/ 64 h 127"/>
                    <a:gd name="T16" fmla="*/ 173 w 346"/>
                    <a:gd name="T17" fmla="*/ 117 h 127"/>
                    <a:gd name="T18" fmla="*/ 29 w 346"/>
                    <a:gd name="T19" fmla="*/ 64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46" h="127">
                      <a:moveTo>
                        <a:pt x="346" y="64"/>
                      </a:moveTo>
                      <a:cubicBezTo>
                        <a:pt x="346" y="28"/>
                        <a:pt x="269" y="0"/>
                        <a:pt x="173" y="0"/>
                      </a:cubicBezTo>
                      <a:cubicBezTo>
                        <a:pt x="78" y="0"/>
                        <a:pt x="0" y="28"/>
                        <a:pt x="0" y="64"/>
                      </a:cubicBezTo>
                      <a:cubicBezTo>
                        <a:pt x="0" y="99"/>
                        <a:pt x="78" y="127"/>
                        <a:pt x="173" y="127"/>
                      </a:cubicBezTo>
                      <a:cubicBezTo>
                        <a:pt x="269" y="127"/>
                        <a:pt x="346" y="99"/>
                        <a:pt x="346" y="64"/>
                      </a:cubicBezTo>
                      <a:close/>
                      <a:moveTo>
                        <a:pt x="29" y="64"/>
                      </a:moveTo>
                      <a:cubicBezTo>
                        <a:pt x="29" y="34"/>
                        <a:pt x="93" y="10"/>
                        <a:pt x="173" y="10"/>
                      </a:cubicBezTo>
                      <a:cubicBezTo>
                        <a:pt x="253" y="10"/>
                        <a:pt x="318" y="34"/>
                        <a:pt x="318" y="64"/>
                      </a:cubicBezTo>
                      <a:cubicBezTo>
                        <a:pt x="318" y="93"/>
                        <a:pt x="253" y="117"/>
                        <a:pt x="173" y="117"/>
                      </a:cubicBezTo>
                      <a:cubicBezTo>
                        <a:pt x="93" y="117"/>
                        <a:pt x="29" y="93"/>
                        <a:pt x="29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51" name="Freeform 275"/>
                <p:cNvSpPr>
                  <a:spLocks noEditPoints="1"/>
                </p:cNvSpPr>
                <p:nvPr/>
              </p:nvSpPr>
              <p:spPr bwMode="auto">
                <a:xfrm>
                  <a:off x="6573838" y="730251"/>
                  <a:ext cx="1101725" cy="1101725"/>
                </a:xfrm>
                <a:custGeom>
                  <a:avLst/>
                  <a:gdLst>
                    <a:gd name="T0" fmla="*/ 269 w 294"/>
                    <a:gd name="T1" fmla="*/ 24 h 294"/>
                    <a:gd name="T2" fmla="*/ 102 w 294"/>
                    <a:gd name="T3" fmla="*/ 102 h 294"/>
                    <a:gd name="T4" fmla="*/ 25 w 294"/>
                    <a:gd name="T5" fmla="*/ 269 h 294"/>
                    <a:gd name="T6" fmla="*/ 192 w 294"/>
                    <a:gd name="T7" fmla="*/ 192 h 294"/>
                    <a:gd name="T8" fmla="*/ 269 w 294"/>
                    <a:gd name="T9" fmla="*/ 24 h 294"/>
                    <a:gd name="T10" fmla="*/ 45 w 294"/>
                    <a:gd name="T11" fmla="*/ 249 h 294"/>
                    <a:gd name="T12" fmla="*/ 110 w 294"/>
                    <a:gd name="T13" fmla="*/ 109 h 294"/>
                    <a:gd name="T14" fmla="*/ 250 w 294"/>
                    <a:gd name="T15" fmla="*/ 44 h 294"/>
                    <a:gd name="T16" fmla="*/ 185 w 294"/>
                    <a:gd name="T17" fmla="*/ 184 h 294"/>
                    <a:gd name="T18" fmla="*/ 45 w 294"/>
                    <a:gd name="T19" fmla="*/ 249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4" h="294">
                      <a:moveTo>
                        <a:pt x="269" y="24"/>
                      </a:moveTo>
                      <a:cubicBezTo>
                        <a:pt x="245" y="0"/>
                        <a:pt x="170" y="34"/>
                        <a:pt x="102" y="102"/>
                      </a:cubicBezTo>
                      <a:cubicBezTo>
                        <a:pt x="35" y="169"/>
                        <a:pt x="0" y="244"/>
                        <a:pt x="25" y="269"/>
                      </a:cubicBezTo>
                      <a:cubicBezTo>
                        <a:pt x="50" y="294"/>
                        <a:pt x="125" y="259"/>
                        <a:pt x="192" y="192"/>
                      </a:cubicBezTo>
                      <a:cubicBezTo>
                        <a:pt x="260" y="124"/>
                        <a:pt x="294" y="49"/>
                        <a:pt x="269" y="24"/>
                      </a:cubicBezTo>
                      <a:close/>
                      <a:moveTo>
                        <a:pt x="45" y="249"/>
                      </a:moveTo>
                      <a:cubicBezTo>
                        <a:pt x="24" y="228"/>
                        <a:pt x="53" y="165"/>
                        <a:pt x="110" y="109"/>
                      </a:cubicBezTo>
                      <a:cubicBezTo>
                        <a:pt x="166" y="52"/>
                        <a:pt x="229" y="23"/>
                        <a:pt x="250" y="44"/>
                      </a:cubicBezTo>
                      <a:cubicBezTo>
                        <a:pt x="270" y="65"/>
                        <a:pt x="241" y="128"/>
                        <a:pt x="185" y="184"/>
                      </a:cubicBezTo>
                      <a:cubicBezTo>
                        <a:pt x="128" y="241"/>
                        <a:pt x="66" y="270"/>
                        <a:pt x="45" y="2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52" name="Freeform 276"/>
                <p:cNvSpPr>
                  <a:spLocks noEditPoints="1"/>
                </p:cNvSpPr>
                <p:nvPr/>
              </p:nvSpPr>
              <p:spPr bwMode="auto">
                <a:xfrm>
                  <a:off x="6573838" y="730251"/>
                  <a:ext cx="1101725" cy="1101725"/>
                </a:xfrm>
                <a:custGeom>
                  <a:avLst/>
                  <a:gdLst>
                    <a:gd name="T0" fmla="*/ 269 w 294"/>
                    <a:gd name="T1" fmla="*/ 269 h 294"/>
                    <a:gd name="T2" fmla="*/ 192 w 294"/>
                    <a:gd name="T3" fmla="*/ 102 h 294"/>
                    <a:gd name="T4" fmla="*/ 25 w 294"/>
                    <a:gd name="T5" fmla="*/ 24 h 294"/>
                    <a:gd name="T6" fmla="*/ 102 w 294"/>
                    <a:gd name="T7" fmla="*/ 192 h 294"/>
                    <a:gd name="T8" fmla="*/ 269 w 294"/>
                    <a:gd name="T9" fmla="*/ 269 h 294"/>
                    <a:gd name="T10" fmla="*/ 45 w 294"/>
                    <a:gd name="T11" fmla="*/ 44 h 294"/>
                    <a:gd name="T12" fmla="*/ 185 w 294"/>
                    <a:gd name="T13" fmla="*/ 109 h 294"/>
                    <a:gd name="T14" fmla="*/ 250 w 294"/>
                    <a:gd name="T15" fmla="*/ 249 h 294"/>
                    <a:gd name="T16" fmla="*/ 110 w 294"/>
                    <a:gd name="T17" fmla="*/ 184 h 294"/>
                    <a:gd name="T18" fmla="*/ 45 w 294"/>
                    <a:gd name="T19" fmla="*/ 44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4" h="294">
                      <a:moveTo>
                        <a:pt x="269" y="269"/>
                      </a:moveTo>
                      <a:cubicBezTo>
                        <a:pt x="294" y="244"/>
                        <a:pt x="260" y="169"/>
                        <a:pt x="192" y="102"/>
                      </a:cubicBezTo>
                      <a:cubicBezTo>
                        <a:pt x="125" y="34"/>
                        <a:pt x="50" y="0"/>
                        <a:pt x="25" y="24"/>
                      </a:cubicBezTo>
                      <a:cubicBezTo>
                        <a:pt x="0" y="49"/>
                        <a:pt x="35" y="124"/>
                        <a:pt x="102" y="192"/>
                      </a:cubicBezTo>
                      <a:cubicBezTo>
                        <a:pt x="170" y="259"/>
                        <a:pt x="245" y="294"/>
                        <a:pt x="269" y="269"/>
                      </a:cubicBezTo>
                      <a:close/>
                      <a:moveTo>
                        <a:pt x="45" y="44"/>
                      </a:moveTo>
                      <a:cubicBezTo>
                        <a:pt x="66" y="23"/>
                        <a:pt x="128" y="52"/>
                        <a:pt x="185" y="109"/>
                      </a:cubicBezTo>
                      <a:cubicBezTo>
                        <a:pt x="241" y="165"/>
                        <a:pt x="270" y="228"/>
                        <a:pt x="250" y="249"/>
                      </a:cubicBezTo>
                      <a:cubicBezTo>
                        <a:pt x="229" y="270"/>
                        <a:pt x="166" y="241"/>
                        <a:pt x="110" y="184"/>
                      </a:cubicBezTo>
                      <a:cubicBezTo>
                        <a:pt x="53" y="128"/>
                        <a:pt x="24" y="65"/>
                        <a:pt x="45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  <p:sp>
              <p:nvSpPr>
                <p:cNvPr id="53" name="Oval 277"/>
                <p:cNvSpPr>
                  <a:spLocks noChangeArrowheads="1"/>
                </p:cNvSpPr>
                <p:nvPr/>
              </p:nvSpPr>
              <p:spPr bwMode="auto">
                <a:xfrm>
                  <a:off x="7027863" y="1179513"/>
                  <a:ext cx="198438" cy="19843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1350"/>
                </a:p>
              </p:txBody>
            </p:sp>
          </p:grpSp>
        </p:grpSp>
      </p:grpSp>
      <p:grpSp>
        <p:nvGrpSpPr>
          <p:cNvPr id="6" name="组合 5"/>
          <p:cNvGrpSpPr/>
          <p:nvPr/>
        </p:nvGrpSpPr>
        <p:grpSpPr>
          <a:xfrm>
            <a:off x="2755106" y="2389346"/>
            <a:ext cx="2467928" cy="1005840"/>
            <a:chOff x="1126" y="5463"/>
            <a:chExt cx="5182" cy="2112"/>
          </a:xfrm>
        </p:grpSpPr>
        <p:sp>
          <p:nvSpPr>
            <p:cNvPr id="38" name="矩形 37"/>
            <p:cNvSpPr/>
            <p:nvPr/>
          </p:nvSpPr>
          <p:spPr>
            <a:xfrm>
              <a:off x="4367" y="5463"/>
              <a:ext cx="1941" cy="21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包含题目，</a:t>
              </a:r>
              <a:r>
                <a:rPr lang="en-US" altLang="zh-CN" sz="1200" dirty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path</a:t>
              </a:r>
              <a:r>
                <a:rPr lang="zh-CN" altLang="en-US" sz="1200" dirty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类和</a:t>
              </a:r>
              <a:r>
                <a:rPr lang="en-US" altLang="zh-CN" sz="1200" dirty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paint</a:t>
              </a:r>
              <a:r>
                <a:rPr lang="zh-CN" altLang="en-US" sz="1200" dirty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类，和调色板类</a:t>
              </a:r>
              <a:endParaRPr lang="zh-CN" altLang="en-US" sz="12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126" y="5746"/>
              <a:ext cx="1140" cy="1140"/>
              <a:chOff x="16294" y="6364"/>
              <a:chExt cx="1140" cy="1140"/>
            </a:xfrm>
          </p:grpSpPr>
          <p:sp>
            <p:nvSpPr>
              <p:cNvPr id="18" name="圆角矩形 17"/>
              <p:cNvSpPr/>
              <p:nvPr/>
            </p:nvSpPr>
            <p:spPr>
              <a:xfrm>
                <a:off x="16294" y="6364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/>
              </a:p>
            </p:txBody>
          </p:sp>
          <p:grpSp>
            <p:nvGrpSpPr>
              <p:cNvPr id="54" name="组合 53"/>
              <p:cNvGrpSpPr/>
              <p:nvPr/>
            </p:nvGrpSpPr>
            <p:grpSpPr>
              <a:xfrm>
                <a:off x="16556" y="6634"/>
                <a:ext cx="617" cy="600"/>
                <a:chOff x="4854143" y="1679574"/>
                <a:chExt cx="354013" cy="344487"/>
              </a:xfrm>
              <a:solidFill>
                <a:schemeClr val="bg1"/>
              </a:solidFill>
            </p:grpSpPr>
            <p:sp>
              <p:nvSpPr>
                <p:cNvPr id="55" name="Freeform 15"/>
                <p:cNvSpPr>
                  <a:spLocks noEditPoints="1"/>
                </p:cNvSpPr>
                <p:nvPr/>
              </p:nvSpPr>
              <p:spPr bwMode="auto">
                <a:xfrm>
                  <a:off x="4984318" y="1747837"/>
                  <a:ext cx="26988" cy="49212"/>
                </a:xfrm>
                <a:custGeom>
                  <a:avLst/>
                  <a:gdLst>
                    <a:gd name="T0" fmla="*/ 6 w 11"/>
                    <a:gd name="T1" fmla="*/ 0 h 20"/>
                    <a:gd name="T2" fmla="*/ 4 w 11"/>
                    <a:gd name="T3" fmla="*/ 0 h 20"/>
                    <a:gd name="T4" fmla="*/ 0 w 11"/>
                    <a:gd name="T5" fmla="*/ 4 h 20"/>
                    <a:gd name="T6" fmla="*/ 0 w 11"/>
                    <a:gd name="T7" fmla="*/ 20 h 20"/>
                    <a:gd name="T8" fmla="*/ 11 w 11"/>
                    <a:gd name="T9" fmla="*/ 20 h 20"/>
                    <a:gd name="T10" fmla="*/ 11 w 11"/>
                    <a:gd name="T11" fmla="*/ 4 h 20"/>
                    <a:gd name="T12" fmla="*/ 6 w 11"/>
                    <a:gd name="T13" fmla="*/ 0 h 20"/>
                    <a:gd name="T14" fmla="*/ 6 w 11"/>
                    <a:gd name="T15" fmla="*/ 0 h 20"/>
                    <a:gd name="T16" fmla="*/ 6 w 11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11" y="4"/>
                        <a:pt x="11" y="4"/>
                        <a:pt x="11" y="4"/>
                      </a:cubicBezTo>
                      <a:cubicBezTo>
                        <a:pt x="11" y="2"/>
                        <a:pt x="9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56" name="Freeform 16"/>
                <p:cNvSpPr>
                  <a:spLocks noEditPoints="1"/>
                </p:cNvSpPr>
                <p:nvPr/>
              </p:nvSpPr>
              <p:spPr bwMode="auto">
                <a:xfrm>
                  <a:off x="5054168" y="1747837"/>
                  <a:ext cx="23813" cy="49212"/>
                </a:xfrm>
                <a:custGeom>
                  <a:avLst/>
                  <a:gdLst>
                    <a:gd name="T0" fmla="*/ 6 w 10"/>
                    <a:gd name="T1" fmla="*/ 0 h 20"/>
                    <a:gd name="T2" fmla="*/ 4 w 10"/>
                    <a:gd name="T3" fmla="*/ 0 h 20"/>
                    <a:gd name="T4" fmla="*/ 0 w 10"/>
                    <a:gd name="T5" fmla="*/ 4 h 20"/>
                    <a:gd name="T6" fmla="*/ 0 w 10"/>
                    <a:gd name="T7" fmla="*/ 20 h 20"/>
                    <a:gd name="T8" fmla="*/ 10 w 10"/>
                    <a:gd name="T9" fmla="*/ 20 h 20"/>
                    <a:gd name="T10" fmla="*/ 10 w 10"/>
                    <a:gd name="T11" fmla="*/ 4 h 20"/>
                    <a:gd name="T12" fmla="*/ 6 w 10"/>
                    <a:gd name="T13" fmla="*/ 0 h 20"/>
                    <a:gd name="T14" fmla="*/ 6 w 10"/>
                    <a:gd name="T15" fmla="*/ 0 h 20"/>
                    <a:gd name="T16" fmla="*/ 6 w 10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0" y="20"/>
                        <a:pt x="10" y="20"/>
                        <a:pt x="10" y="20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2"/>
                        <a:pt x="8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2400"/>
                </a:p>
              </p:txBody>
            </p:sp>
            <p:sp>
              <p:nvSpPr>
                <p:cNvPr id="57" name="Freeform 17"/>
                <p:cNvSpPr>
                  <a:spLocks noEditPoints="1"/>
                </p:cNvSpPr>
                <p:nvPr/>
              </p:nvSpPr>
              <p:spPr bwMode="auto">
                <a:xfrm>
                  <a:off x="4854143" y="1679574"/>
                  <a:ext cx="354013" cy="344487"/>
                </a:xfrm>
                <a:custGeom>
                  <a:avLst/>
                  <a:gdLst>
                    <a:gd name="T0" fmla="*/ 72 w 144"/>
                    <a:gd name="T1" fmla="*/ 0 h 140"/>
                    <a:gd name="T2" fmla="*/ 0 w 144"/>
                    <a:gd name="T3" fmla="*/ 72 h 140"/>
                    <a:gd name="T4" fmla="*/ 21 w 144"/>
                    <a:gd name="T5" fmla="*/ 122 h 140"/>
                    <a:gd name="T6" fmla="*/ 50 w 144"/>
                    <a:gd name="T7" fmla="*/ 140 h 140"/>
                    <a:gd name="T8" fmla="*/ 52 w 144"/>
                    <a:gd name="T9" fmla="*/ 140 h 140"/>
                    <a:gd name="T10" fmla="*/ 59 w 144"/>
                    <a:gd name="T11" fmla="*/ 136 h 140"/>
                    <a:gd name="T12" fmla="*/ 54 w 144"/>
                    <a:gd name="T13" fmla="*/ 127 h 140"/>
                    <a:gd name="T14" fmla="*/ 31 w 144"/>
                    <a:gd name="T15" fmla="*/ 113 h 140"/>
                    <a:gd name="T16" fmla="*/ 14 w 144"/>
                    <a:gd name="T17" fmla="*/ 72 h 140"/>
                    <a:gd name="T18" fmla="*/ 72 w 144"/>
                    <a:gd name="T19" fmla="*/ 14 h 140"/>
                    <a:gd name="T20" fmla="*/ 130 w 144"/>
                    <a:gd name="T21" fmla="*/ 72 h 140"/>
                    <a:gd name="T22" fmla="*/ 113 w 144"/>
                    <a:gd name="T23" fmla="*/ 113 h 140"/>
                    <a:gd name="T24" fmla="*/ 92 w 144"/>
                    <a:gd name="T25" fmla="*/ 124 h 140"/>
                    <a:gd name="T26" fmla="*/ 85 w 144"/>
                    <a:gd name="T27" fmla="*/ 121 h 140"/>
                    <a:gd name="T28" fmla="*/ 79 w 144"/>
                    <a:gd name="T29" fmla="*/ 96 h 140"/>
                    <a:gd name="T30" fmla="*/ 100 w 144"/>
                    <a:gd name="T31" fmla="*/ 74 h 140"/>
                    <a:gd name="T32" fmla="*/ 100 w 144"/>
                    <a:gd name="T33" fmla="*/ 52 h 140"/>
                    <a:gd name="T34" fmla="*/ 44 w 144"/>
                    <a:gd name="T35" fmla="*/ 52 h 140"/>
                    <a:gd name="T36" fmla="*/ 44 w 144"/>
                    <a:gd name="T37" fmla="*/ 74 h 140"/>
                    <a:gd name="T38" fmla="*/ 65 w 144"/>
                    <a:gd name="T39" fmla="*/ 96 h 140"/>
                    <a:gd name="T40" fmla="*/ 74 w 144"/>
                    <a:gd name="T41" fmla="*/ 130 h 140"/>
                    <a:gd name="T42" fmla="*/ 92 w 144"/>
                    <a:gd name="T43" fmla="*/ 138 h 140"/>
                    <a:gd name="T44" fmla="*/ 123 w 144"/>
                    <a:gd name="T45" fmla="*/ 123 h 140"/>
                    <a:gd name="T46" fmla="*/ 123 w 144"/>
                    <a:gd name="T47" fmla="*/ 123 h 140"/>
                    <a:gd name="T48" fmla="*/ 144 w 144"/>
                    <a:gd name="T49" fmla="*/ 72 h 140"/>
                    <a:gd name="T50" fmla="*/ 72 w 144"/>
                    <a:gd name="T51" fmla="*/ 0 h 140"/>
                    <a:gd name="T52" fmla="*/ 72 w 144"/>
                    <a:gd name="T53" fmla="*/ 0 h 140"/>
                    <a:gd name="T54" fmla="*/ 72 w 144"/>
                    <a:gd name="T55" fmla="*/ 0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44" h="140">
                      <a:moveTo>
                        <a:pt x="72" y="0"/>
                      </a:moveTo>
                      <a:cubicBezTo>
                        <a:pt x="33" y="0"/>
                        <a:pt x="0" y="32"/>
                        <a:pt x="0" y="72"/>
                      </a:cubicBezTo>
                      <a:cubicBezTo>
                        <a:pt x="0" y="91"/>
                        <a:pt x="8" y="109"/>
                        <a:pt x="21" y="122"/>
                      </a:cubicBezTo>
                      <a:cubicBezTo>
                        <a:pt x="29" y="130"/>
                        <a:pt x="39" y="137"/>
                        <a:pt x="50" y="140"/>
                      </a:cubicBezTo>
                      <a:cubicBezTo>
                        <a:pt x="51" y="140"/>
                        <a:pt x="51" y="140"/>
                        <a:pt x="52" y="140"/>
                      </a:cubicBezTo>
                      <a:cubicBezTo>
                        <a:pt x="55" y="140"/>
                        <a:pt x="58" y="139"/>
                        <a:pt x="59" y="136"/>
                      </a:cubicBezTo>
                      <a:cubicBezTo>
                        <a:pt x="60" y="132"/>
                        <a:pt x="58" y="128"/>
                        <a:pt x="54" y="127"/>
                      </a:cubicBezTo>
                      <a:cubicBezTo>
                        <a:pt x="45" y="124"/>
                        <a:pt x="37" y="119"/>
                        <a:pt x="31" y="113"/>
                      </a:cubicBezTo>
                      <a:cubicBezTo>
                        <a:pt x="20" y="102"/>
                        <a:pt x="14" y="87"/>
                        <a:pt x="14" y="72"/>
                      </a:cubicBezTo>
                      <a:cubicBezTo>
                        <a:pt x="14" y="40"/>
                        <a:pt x="40" y="14"/>
                        <a:pt x="72" y="14"/>
                      </a:cubicBezTo>
                      <a:cubicBezTo>
                        <a:pt x="104" y="14"/>
                        <a:pt x="130" y="40"/>
                        <a:pt x="130" y="72"/>
                      </a:cubicBezTo>
                      <a:cubicBezTo>
                        <a:pt x="130" y="87"/>
                        <a:pt x="124" y="102"/>
                        <a:pt x="113" y="113"/>
                      </a:cubicBezTo>
                      <a:cubicBezTo>
                        <a:pt x="109" y="117"/>
                        <a:pt x="99" y="124"/>
                        <a:pt x="92" y="124"/>
                      </a:cubicBezTo>
                      <a:cubicBezTo>
                        <a:pt x="89" y="124"/>
                        <a:pt x="87" y="123"/>
                        <a:pt x="85" y="121"/>
                      </a:cubicBezTo>
                      <a:cubicBezTo>
                        <a:pt x="80" y="115"/>
                        <a:pt x="79" y="104"/>
                        <a:pt x="79" y="96"/>
                      </a:cubicBezTo>
                      <a:cubicBezTo>
                        <a:pt x="91" y="96"/>
                        <a:pt x="100" y="86"/>
                        <a:pt x="100" y="74"/>
                      </a:cubicBezTo>
                      <a:cubicBezTo>
                        <a:pt x="100" y="52"/>
                        <a:pt x="100" y="52"/>
                        <a:pt x="100" y="52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44" y="74"/>
                        <a:pt x="44" y="74"/>
                        <a:pt x="44" y="74"/>
                      </a:cubicBezTo>
                      <a:cubicBezTo>
                        <a:pt x="44" y="86"/>
                        <a:pt x="53" y="95"/>
                        <a:pt x="65" y="96"/>
                      </a:cubicBezTo>
                      <a:cubicBezTo>
                        <a:pt x="65" y="106"/>
                        <a:pt x="66" y="121"/>
                        <a:pt x="74" y="130"/>
                      </a:cubicBezTo>
                      <a:cubicBezTo>
                        <a:pt x="79" y="135"/>
                        <a:pt x="85" y="138"/>
                        <a:pt x="92" y="138"/>
                      </a:cubicBezTo>
                      <a:cubicBezTo>
                        <a:pt x="106" y="138"/>
                        <a:pt x="121" y="124"/>
                        <a:pt x="123" y="123"/>
                      </a:cubicBezTo>
                      <a:cubicBezTo>
                        <a:pt x="123" y="123"/>
                        <a:pt x="123" y="123"/>
                        <a:pt x="123" y="123"/>
                      </a:cubicBezTo>
                      <a:cubicBezTo>
                        <a:pt x="137" y="109"/>
                        <a:pt x="144" y="91"/>
                        <a:pt x="144" y="72"/>
                      </a:cubicBezTo>
                      <a:cubicBezTo>
                        <a:pt x="144" y="32"/>
                        <a:pt x="112" y="0"/>
                        <a:pt x="72" y="0"/>
                      </a:cubicBezTo>
                      <a:close/>
                      <a:moveTo>
                        <a:pt x="72" y="0"/>
                      </a:moveTo>
                      <a:cubicBezTo>
                        <a:pt x="72" y="0"/>
                        <a:pt x="72" y="0"/>
                        <a:pt x="7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lstStyle/>
                <a:p>
                  <a:endParaRPr lang="zh-CN" altLang="en-US" sz="2400"/>
                </a:p>
              </p:txBody>
            </p:sp>
          </p:grpSp>
        </p:grpSp>
      </p:grpSp>
      <p:grpSp>
        <p:nvGrpSpPr>
          <p:cNvPr id="7" name="组合 6"/>
          <p:cNvGrpSpPr/>
          <p:nvPr/>
        </p:nvGrpSpPr>
        <p:grpSpPr>
          <a:xfrm>
            <a:off x="542290" y="3465354"/>
            <a:ext cx="1672590" cy="642461"/>
            <a:chOff x="1126" y="5746"/>
            <a:chExt cx="3512" cy="1349"/>
          </a:xfrm>
        </p:grpSpPr>
        <p:sp>
          <p:nvSpPr>
            <p:cNvPr id="8" name="矩形 7"/>
            <p:cNvSpPr/>
            <p:nvPr/>
          </p:nvSpPr>
          <p:spPr>
            <a:xfrm>
              <a:off x="2697" y="6135"/>
              <a:ext cx="1941" cy="96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r"/>
              <a:r>
                <a:rPr lang="zh-CN" altLang="en-US" sz="1200" dirty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账本界面类</a:t>
              </a:r>
              <a:endParaRPr lang="zh-CN" altLang="en-US" sz="12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126" y="5746"/>
              <a:ext cx="1140" cy="1140"/>
              <a:chOff x="16294" y="6364"/>
              <a:chExt cx="1140" cy="1140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16294" y="6364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350"/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16556" y="6634"/>
                <a:ext cx="617" cy="600"/>
                <a:chOff x="4854143" y="1679574"/>
                <a:chExt cx="354013" cy="344487"/>
              </a:xfrm>
              <a:solidFill>
                <a:schemeClr val="bg1"/>
              </a:solidFill>
            </p:grpSpPr>
            <p:sp>
              <p:nvSpPr>
                <p:cNvPr id="12" name="Freeform 15"/>
                <p:cNvSpPr>
                  <a:spLocks noEditPoints="1"/>
                </p:cNvSpPr>
                <p:nvPr/>
              </p:nvSpPr>
              <p:spPr bwMode="auto">
                <a:xfrm>
                  <a:off x="4984318" y="1747837"/>
                  <a:ext cx="26988" cy="49212"/>
                </a:xfrm>
                <a:custGeom>
                  <a:avLst/>
                  <a:gdLst>
                    <a:gd name="T0" fmla="*/ 6 w 11"/>
                    <a:gd name="T1" fmla="*/ 0 h 20"/>
                    <a:gd name="T2" fmla="*/ 4 w 11"/>
                    <a:gd name="T3" fmla="*/ 0 h 20"/>
                    <a:gd name="T4" fmla="*/ 0 w 11"/>
                    <a:gd name="T5" fmla="*/ 4 h 20"/>
                    <a:gd name="T6" fmla="*/ 0 w 11"/>
                    <a:gd name="T7" fmla="*/ 20 h 20"/>
                    <a:gd name="T8" fmla="*/ 11 w 11"/>
                    <a:gd name="T9" fmla="*/ 20 h 20"/>
                    <a:gd name="T10" fmla="*/ 11 w 11"/>
                    <a:gd name="T11" fmla="*/ 4 h 20"/>
                    <a:gd name="T12" fmla="*/ 6 w 11"/>
                    <a:gd name="T13" fmla="*/ 0 h 20"/>
                    <a:gd name="T14" fmla="*/ 6 w 11"/>
                    <a:gd name="T15" fmla="*/ 0 h 20"/>
                    <a:gd name="T16" fmla="*/ 6 w 11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11" y="4"/>
                        <a:pt x="11" y="4"/>
                        <a:pt x="11" y="4"/>
                      </a:cubicBezTo>
                      <a:cubicBezTo>
                        <a:pt x="11" y="2"/>
                        <a:pt x="9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3" name="Freeform 16"/>
                <p:cNvSpPr>
                  <a:spLocks noEditPoints="1"/>
                </p:cNvSpPr>
                <p:nvPr/>
              </p:nvSpPr>
              <p:spPr bwMode="auto">
                <a:xfrm>
                  <a:off x="5054168" y="1747837"/>
                  <a:ext cx="23813" cy="49212"/>
                </a:xfrm>
                <a:custGeom>
                  <a:avLst/>
                  <a:gdLst>
                    <a:gd name="T0" fmla="*/ 6 w 10"/>
                    <a:gd name="T1" fmla="*/ 0 h 20"/>
                    <a:gd name="T2" fmla="*/ 4 w 10"/>
                    <a:gd name="T3" fmla="*/ 0 h 20"/>
                    <a:gd name="T4" fmla="*/ 0 w 10"/>
                    <a:gd name="T5" fmla="*/ 4 h 20"/>
                    <a:gd name="T6" fmla="*/ 0 w 10"/>
                    <a:gd name="T7" fmla="*/ 20 h 20"/>
                    <a:gd name="T8" fmla="*/ 10 w 10"/>
                    <a:gd name="T9" fmla="*/ 20 h 20"/>
                    <a:gd name="T10" fmla="*/ 10 w 10"/>
                    <a:gd name="T11" fmla="*/ 4 h 20"/>
                    <a:gd name="T12" fmla="*/ 6 w 10"/>
                    <a:gd name="T13" fmla="*/ 0 h 20"/>
                    <a:gd name="T14" fmla="*/ 6 w 10"/>
                    <a:gd name="T15" fmla="*/ 0 h 20"/>
                    <a:gd name="T16" fmla="*/ 6 w 10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0" y="20"/>
                        <a:pt x="10" y="20"/>
                        <a:pt x="10" y="20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2"/>
                        <a:pt x="8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5" name="Freeform 17"/>
                <p:cNvSpPr>
                  <a:spLocks noEditPoints="1"/>
                </p:cNvSpPr>
                <p:nvPr/>
              </p:nvSpPr>
              <p:spPr bwMode="auto">
                <a:xfrm>
                  <a:off x="4854143" y="1679574"/>
                  <a:ext cx="354013" cy="344487"/>
                </a:xfrm>
                <a:custGeom>
                  <a:avLst/>
                  <a:gdLst>
                    <a:gd name="T0" fmla="*/ 72 w 144"/>
                    <a:gd name="T1" fmla="*/ 0 h 140"/>
                    <a:gd name="T2" fmla="*/ 0 w 144"/>
                    <a:gd name="T3" fmla="*/ 72 h 140"/>
                    <a:gd name="T4" fmla="*/ 21 w 144"/>
                    <a:gd name="T5" fmla="*/ 122 h 140"/>
                    <a:gd name="T6" fmla="*/ 50 w 144"/>
                    <a:gd name="T7" fmla="*/ 140 h 140"/>
                    <a:gd name="T8" fmla="*/ 52 w 144"/>
                    <a:gd name="T9" fmla="*/ 140 h 140"/>
                    <a:gd name="T10" fmla="*/ 59 w 144"/>
                    <a:gd name="T11" fmla="*/ 136 h 140"/>
                    <a:gd name="T12" fmla="*/ 54 w 144"/>
                    <a:gd name="T13" fmla="*/ 127 h 140"/>
                    <a:gd name="T14" fmla="*/ 31 w 144"/>
                    <a:gd name="T15" fmla="*/ 113 h 140"/>
                    <a:gd name="T16" fmla="*/ 14 w 144"/>
                    <a:gd name="T17" fmla="*/ 72 h 140"/>
                    <a:gd name="T18" fmla="*/ 72 w 144"/>
                    <a:gd name="T19" fmla="*/ 14 h 140"/>
                    <a:gd name="T20" fmla="*/ 130 w 144"/>
                    <a:gd name="T21" fmla="*/ 72 h 140"/>
                    <a:gd name="T22" fmla="*/ 113 w 144"/>
                    <a:gd name="T23" fmla="*/ 113 h 140"/>
                    <a:gd name="T24" fmla="*/ 92 w 144"/>
                    <a:gd name="T25" fmla="*/ 124 h 140"/>
                    <a:gd name="T26" fmla="*/ 85 w 144"/>
                    <a:gd name="T27" fmla="*/ 121 h 140"/>
                    <a:gd name="T28" fmla="*/ 79 w 144"/>
                    <a:gd name="T29" fmla="*/ 96 h 140"/>
                    <a:gd name="T30" fmla="*/ 100 w 144"/>
                    <a:gd name="T31" fmla="*/ 74 h 140"/>
                    <a:gd name="T32" fmla="*/ 100 w 144"/>
                    <a:gd name="T33" fmla="*/ 52 h 140"/>
                    <a:gd name="T34" fmla="*/ 44 w 144"/>
                    <a:gd name="T35" fmla="*/ 52 h 140"/>
                    <a:gd name="T36" fmla="*/ 44 w 144"/>
                    <a:gd name="T37" fmla="*/ 74 h 140"/>
                    <a:gd name="T38" fmla="*/ 65 w 144"/>
                    <a:gd name="T39" fmla="*/ 96 h 140"/>
                    <a:gd name="T40" fmla="*/ 74 w 144"/>
                    <a:gd name="T41" fmla="*/ 130 h 140"/>
                    <a:gd name="T42" fmla="*/ 92 w 144"/>
                    <a:gd name="T43" fmla="*/ 138 h 140"/>
                    <a:gd name="T44" fmla="*/ 123 w 144"/>
                    <a:gd name="T45" fmla="*/ 123 h 140"/>
                    <a:gd name="T46" fmla="*/ 123 w 144"/>
                    <a:gd name="T47" fmla="*/ 123 h 140"/>
                    <a:gd name="T48" fmla="*/ 144 w 144"/>
                    <a:gd name="T49" fmla="*/ 72 h 140"/>
                    <a:gd name="T50" fmla="*/ 72 w 144"/>
                    <a:gd name="T51" fmla="*/ 0 h 140"/>
                    <a:gd name="T52" fmla="*/ 72 w 144"/>
                    <a:gd name="T53" fmla="*/ 0 h 140"/>
                    <a:gd name="T54" fmla="*/ 72 w 144"/>
                    <a:gd name="T55" fmla="*/ 0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44" h="140">
                      <a:moveTo>
                        <a:pt x="72" y="0"/>
                      </a:moveTo>
                      <a:cubicBezTo>
                        <a:pt x="33" y="0"/>
                        <a:pt x="0" y="32"/>
                        <a:pt x="0" y="72"/>
                      </a:cubicBezTo>
                      <a:cubicBezTo>
                        <a:pt x="0" y="91"/>
                        <a:pt x="8" y="109"/>
                        <a:pt x="21" y="122"/>
                      </a:cubicBezTo>
                      <a:cubicBezTo>
                        <a:pt x="29" y="130"/>
                        <a:pt x="39" y="137"/>
                        <a:pt x="50" y="140"/>
                      </a:cubicBezTo>
                      <a:cubicBezTo>
                        <a:pt x="51" y="140"/>
                        <a:pt x="51" y="140"/>
                        <a:pt x="52" y="140"/>
                      </a:cubicBezTo>
                      <a:cubicBezTo>
                        <a:pt x="55" y="140"/>
                        <a:pt x="58" y="139"/>
                        <a:pt x="59" y="136"/>
                      </a:cubicBezTo>
                      <a:cubicBezTo>
                        <a:pt x="60" y="132"/>
                        <a:pt x="58" y="128"/>
                        <a:pt x="54" y="127"/>
                      </a:cubicBezTo>
                      <a:cubicBezTo>
                        <a:pt x="45" y="124"/>
                        <a:pt x="37" y="119"/>
                        <a:pt x="31" y="113"/>
                      </a:cubicBezTo>
                      <a:cubicBezTo>
                        <a:pt x="20" y="102"/>
                        <a:pt x="14" y="87"/>
                        <a:pt x="14" y="72"/>
                      </a:cubicBezTo>
                      <a:cubicBezTo>
                        <a:pt x="14" y="40"/>
                        <a:pt x="40" y="14"/>
                        <a:pt x="72" y="14"/>
                      </a:cubicBezTo>
                      <a:cubicBezTo>
                        <a:pt x="104" y="14"/>
                        <a:pt x="130" y="40"/>
                        <a:pt x="130" y="72"/>
                      </a:cubicBezTo>
                      <a:cubicBezTo>
                        <a:pt x="130" y="87"/>
                        <a:pt x="124" y="102"/>
                        <a:pt x="113" y="113"/>
                      </a:cubicBezTo>
                      <a:cubicBezTo>
                        <a:pt x="109" y="117"/>
                        <a:pt x="99" y="124"/>
                        <a:pt x="92" y="124"/>
                      </a:cubicBezTo>
                      <a:cubicBezTo>
                        <a:pt x="89" y="124"/>
                        <a:pt x="87" y="123"/>
                        <a:pt x="85" y="121"/>
                      </a:cubicBezTo>
                      <a:cubicBezTo>
                        <a:pt x="80" y="115"/>
                        <a:pt x="79" y="104"/>
                        <a:pt x="79" y="96"/>
                      </a:cubicBezTo>
                      <a:cubicBezTo>
                        <a:pt x="91" y="96"/>
                        <a:pt x="100" y="86"/>
                        <a:pt x="100" y="74"/>
                      </a:cubicBezTo>
                      <a:cubicBezTo>
                        <a:pt x="100" y="52"/>
                        <a:pt x="100" y="52"/>
                        <a:pt x="100" y="52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44" y="74"/>
                        <a:pt x="44" y="74"/>
                        <a:pt x="44" y="74"/>
                      </a:cubicBezTo>
                      <a:cubicBezTo>
                        <a:pt x="44" y="86"/>
                        <a:pt x="53" y="95"/>
                        <a:pt x="65" y="96"/>
                      </a:cubicBezTo>
                      <a:cubicBezTo>
                        <a:pt x="65" y="106"/>
                        <a:pt x="66" y="121"/>
                        <a:pt x="74" y="130"/>
                      </a:cubicBezTo>
                      <a:cubicBezTo>
                        <a:pt x="79" y="135"/>
                        <a:pt x="85" y="138"/>
                        <a:pt x="92" y="138"/>
                      </a:cubicBezTo>
                      <a:cubicBezTo>
                        <a:pt x="106" y="138"/>
                        <a:pt x="121" y="124"/>
                        <a:pt x="123" y="123"/>
                      </a:cubicBezTo>
                      <a:cubicBezTo>
                        <a:pt x="123" y="123"/>
                        <a:pt x="123" y="123"/>
                        <a:pt x="123" y="123"/>
                      </a:cubicBezTo>
                      <a:cubicBezTo>
                        <a:pt x="137" y="109"/>
                        <a:pt x="144" y="91"/>
                        <a:pt x="144" y="72"/>
                      </a:cubicBezTo>
                      <a:cubicBezTo>
                        <a:pt x="144" y="32"/>
                        <a:pt x="112" y="0"/>
                        <a:pt x="72" y="0"/>
                      </a:cubicBezTo>
                      <a:close/>
                      <a:moveTo>
                        <a:pt x="72" y="0"/>
                      </a:moveTo>
                      <a:cubicBezTo>
                        <a:pt x="72" y="0"/>
                        <a:pt x="72" y="0"/>
                        <a:pt x="7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</p:grpSp>
        </p:grpSp>
      </p:grpSp>
      <p:sp>
        <p:nvSpPr>
          <p:cNvPr id="19" name="文本框 18"/>
          <p:cNvSpPr txBox="1"/>
          <p:nvPr/>
        </p:nvSpPr>
        <p:spPr>
          <a:xfrm>
            <a:off x="1203802" y="3477620"/>
            <a:ext cx="1234440" cy="3225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500" b="1" dirty="0">
                <a:solidFill>
                  <a:schemeClr val="bg1"/>
                </a:solidFill>
              </a:rPr>
              <a:t>checkActivity</a:t>
            </a:r>
            <a:endParaRPr lang="en-US" altLang="zh-CN" sz="1500" b="1" dirty="0">
              <a:solidFill>
                <a:schemeClr val="bg1"/>
              </a:solidFill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3542030" y="725805"/>
            <a:ext cx="1159193" cy="542925"/>
            <a:chOff x="1084" y="1905"/>
            <a:chExt cx="2434" cy="1140"/>
          </a:xfrm>
        </p:grpSpPr>
        <p:sp>
          <p:nvSpPr>
            <p:cNvPr id="22" name="文本框 21"/>
            <p:cNvSpPr txBox="1"/>
            <p:nvPr/>
          </p:nvSpPr>
          <p:spPr>
            <a:xfrm>
              <a:off x="2389" y="1973"/>
              <a:ext cx="1129" cy="5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500" b="1" dirty="0" smtClean="0">
                  <a:solidFill>
                    <a:schemeClr val="bg1"/>
                  </a:solidFill>
                </a:rPr>
                <a:t>user</a:t>
              </a:r>
              <a:r>
                <a:rPr lang="zh-CN" altLang="en-US" sz="1500" b="1" dirty="0" smtClean="0">
                  <a:solidFill>
                    <a:schemeClr val="bg1"/>
                  </a:solidFill>
                </a:rPr>
                <a:t>类</a:t>
              </a:r>
              <a:endParaRPr lang="zh-CN" altLang="en-US" sz="1500" b="1" dirty="0" smtClean="0">
                <a:solidFill>
                  <a:schemeClr val="bg1"/>
                </a:solidFill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1084" y="1905"/>
              <a:ext cx="1140" cy="1140"/>
              <a:chOff x="1765" y="3201"/>
              <a:chExt cx="1140" cy="1140"/>
            </a:xfrm>
          </p:grpSpPr>
          <p:sp>
            <p:nvSpPr>
              <p:cNvPr id="24" name="圆角矩形 23"/>
              <p:cNvSpPr/>
              <p:nvPr/>
            </p:nvSpPr>
            <p:spPr>
              <a:xfrm>
                <a:off x="1765" y="3201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350"/>
              </a:p>
            </p:txBody>
          </p:sp>
          <p:grpSp>
            <p:nvGrpSpPr>
              <p:cNvPr id="25" name="组合 24"/>
              <p:cNvGrpSpPr/>
              <p:nvPr/>
            </p:nvGrpSpPr>
            <p:grpSpPr>
              <a:xfrm>
                <a:off x="2016" y="3523"/>
                <a:ext cx="673" cy="599"/>
                <a:chOff x="6699251" y="2735260"/>
                <a:chExt cx="404809" cy="360362"/>
              </a:xfrm>
            </p:grpSpPr>
            <p:sp>
              <p:nvSpPr>
                <p:cNvPr id="58" name="Freeform 27"/>
                <p:cNvSpPr/>
                <p:nvPr/>
              </p:nvSpPr>
              <p:spPr bwMode="auto">
                <a:xfrm>
                  <a:off x="6980235" y="2746370"/>
                  <a:ext cx="123825" cy="338136"/>
                </a:xfrm>
                <a:custGeom>
                  <a:avLst/>
                  <a:gdLst>
                    <a:gd name="T0" fmla="*/ 9 w 11"/>
                    <a:gd name="T1" fmla="*/ 15 h 30"/>
                    <a:gd name="T2" fmla="*/ 1 w 11"/>
                    <a:gd name="T3" fmla="*/ 1 h 30"/>
                    <a:gd name="T4" fmla="*/ 2 w 11"/>
                    <a:gd name="T5" fmla="*/ 0 h 30"/>
                    <a:gd name="T6" fmla="*/ 11 w 11"/>
                    <a:gd name="T7" fmla="*/ 15 h 30"/>
                    <a:gd name="T8" fmla="*/ 1 w 11"/>
                    <a:gd name="T9" fmla="*/ 30 h 30"/>
                    <a:gd name="T10" fmla="*/ 0 w 11"/>
                    <a:gd name="T11" fmla="*/ 28 h 30"/>
                    <a:gd name="T12" fmla="*/ 9 w 11"/>
                    <a:gd name="T13" fmla="*/ 15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30">
                      <a:moveTo>
                        <a:pt x="9" y="15"/>
                      </a:moveTo>
                      <a:cubicBezTo>
                        <a:pt x="9" y="9"/>
                        <a:pt x="6" y="4"/>
                        <a:pt x="1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7" y="2"/>
                        <a:pt x="11" y="8"/>
                        <a:pt x="11" y="15"/>
                      </a:cubicBezTo>
                      <a:cubicBezTo>
                        <a:pt x="11" y="21"/>
                        <a:pt x="7" y="27"/>
                        <a:pt x="1" y="30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5" y="25"/>
                        <a:pt x="9" y="20"/>
                        <a:pt x="9" y="15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59" name="Freeform 28"/>
                <p:cNvSpPr/>
                <p:nvPr/>
              </p:nvSpPr>
              <p:spPr bwMode="auto">
                <a:xfrm>
                  <a:off x="6946901" y="2768595"/>
                  <a:ext cx="101600" cy="282575"/>
                </a:xfrm>
                <a:custGeom>
                  <a:avLst/>
                  <a:gdLst>
                    <a:gd name="T0" fmla="*/ 7 w 9"/>
                    <a:gd name="T1" fmla="*/ 13 h 25"/>
                    <a:gd name="T2" fmla="*/ 0 w 9"/>
                    <a:gd name="T3" fmla="*/ 2 h 25"/>
                    <a:gd name="T4" fmla="*/ 1 w 9"/>
                    <a:gd name="T5" fmla="*/ 0 h 25"/>
                    <a:gd name="T6" fmla="*/ 9 w 9"/>
                    <a:gd name="T7" fmla="*/ 13 h 25"/>
                    <a:gd name="T8" fmla="*/ 1 w 9"/>
                    <a:gd name="T9" fmla="*/ 25 h 25"/>
                    <a:gd name="T10" fmla="*/ 0 w 9"/>
                    <a:gd name="T11" fmla="*/ 23 h 25"/>
                    <a:gd name="T12" fmla="*/ 7 w 9"/>
                    <a:gd name="T13" fmla="*/ 13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25">
                      <a:moveTo>
                        <a:pt x="7" y="13"/>
                      </a:moveTo>
                      <a:cubicBezTo>
                        <a:pt x="7" y="8"/>
                        <a:pt x="4" y="4"/>
                        <a:pt x="0" y="2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6" y="2"/>
                        <a:pt x="9" y="7"/>
                        <a:pt x="9" y="13"/>
                      </a:cubicBezTo>
                      <a:cubicBezTo>
                        <a:pt x="9" y="18"/>
                        <a:pt x="6" y="23"/>
                        <a:pt x="1" y="25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4" y="21"/>
                        <a:pt x="7" y="17"/>
                        <a:pt x="7" y="1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60" name="Freeform 29"/>
                <p:cNvSpPr/>
                <p:nvPr/>
              </p:nvSpPr>
              <p:spPr bwMode="auto">
                <a:xfrm>
                  <a:off x="6789739" y="2735260"/>
                  <a:ext cx="123825" cy="360362"/>
                </a:xfrm>
                <a:custGeom>
                  <a:avLst/>
                  <a:gdLst>
                    <a:gd name="T0" fmla="*/ 0 w 78"/>
                    <a:gd name="T1" fmla="*/ 64 h 227"/>
                    <a:gd name="T2" fmla="*/ 0 w 78"/>
                    <a:gd name="T3" fmla="*/ 156 h 227"/>
                    <a:gd name="T4" fmla="*/ 49 w 78"/>
                    <a:gd name="T5" fmla="*/ 199 h 227"/>
                    <a:gd name="T6" fmla="*/ 49 w 78"/>
                    <a:gd name="T7" fmla="*/ 114 h 227"/>
                    <a:gd name="T8" fmla="*/ 56 w 78"/>
                    <a:gd name="T9" fmla="*/ 114 h 227"/>
                    <a:gd name="T10" fmla="*/ 56 w 78"/>
                    <a:gd name="T11" fmla="*/ 206 h 227"/>
                    <a:gd name="T12" fmla="*/ 78 w 78"/>
                    <a:gd name="T13" fmla="*/ 227 h 227"/>
                    <a:gd name="T14" fmla="*/ 78 w 78"/>
                    <a:gd name="T15" fmla="*/ 0 h 227"/>
                    <a:gd name="T16" fmla="*/ 0 w 78"/>
                    <a:gd name="T17" fmla="*/ 64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8" h="227">
                      <a:moveTo>
                        <a:pt x="0" y="64"/>
                      </a:moveTo>
                      <a:lnTo>
                        <a:pt x="0" y="156"/>
                      </a:lnTo>
                      <a:lnTo>
                        <a:pt x="49" y="199"/>
                      </a:lnTo>
                      <a:lnTo>
                        <a:pt x="49" y="114"/>
                      </a:lnTo>
                      <a:lnTo>
                        <a:pt x="56" y="114"/>
                      </a:lnTo>
                      <a:lnTo>
                        <a:pt x="56" y="206"/>
                      </a:lnTo>
                      <a:lnTo>
                        <a:pt x="78" y="227"/>
                      </a:lnTo>
                      <a:lnTo>
                        <a:pt x="78" y="0"/>
                      </a:lnTo>
                      <a:lnTo>
                        <a:pt x="0" y="6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61" name="Freeform 30"/>
                <p:cNvSpPr/>
                <p:nvPr/>
              </p:nvSpPr>
              <p:spPr bwMode="auto">
                <a:xfrm>
                  <a:off x="6699251" y="2847975"/>
                  <a:ext cx="66675" cy="134937"/>
                </a:xfrm>
                <a:custGeom>
                  <a:avLst/>
                  <a:gdLst>
                    <a:gd name="T0" fmla="*/ 0 w 42"/>
                    <a:gd name="T1" fmla="*/ 0 h 85"/>
                    <a:gd name="T2" fmla="*/ 0 w 42"/>
                    <a:gd name="T3" fmla="*/ 85 h 85"/>
                    <a:gd name="T4" fmla="*/ 28 w 42"/>
                    <a:gd name="T5" fmla="*/ 85 h 85"/>
                    <a:gd name="T6" fmla="*/ 28 w 42"/>
                    <a:gd name="T7" fmla="*/ 35 h 85"/>
                    <a:gd name="T8" fmla="*/ 35 w 42"/>
                    <a:gd name="T9" fmla="*/ 35 h 85"/>
                    <a:gd name="T10" fmla="*/ 35 w 42"/>
                    <a:gd name="T11" fmla="*/ 85 h 85"/>
                    <a:gd name="T12" fmla="*/ 42 w 42"/>
                    <a:gd name="T13" fmla="*/ 85 h 85"/>
                    <a:gd name="T14" fmla="*/ 42 w 42"/>
                    <a:gd name="T15" fmla="*/ 0 h 85"/>
                    <a:gd name="T16" fmla="*/ 0 w 42"/>
                    <a:gd name="T17" fmla="*/ 0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2" h="85">
                      <a:moveTo>
                        <a:pt x="0" y="0"/>
                      </a:moveTo>
                      <a:lnTo>
                        <a:pt x="0" y="85"/>
                      </a:lnTo>
                      <a:lnTo>
                        <a:pt x="28" y="85"/>
                      </a:lnTo>
                      <a:lnTo>
                        <a:pt x="28" y="35"/>
                      </a:lnTo>
                      <a:lnTo>
                        <a:pt x="35" y="35"/>
                      </a:lnTo>
                      <a:lnTo>
                        <a:pt x="35" y="85"/>
                      </a:lnTo>
                      <a:lnTo>
                        <a:pt x="42" y="85"/>
                      </a:lnTo>
                      <a:lnTo>
                        <a:pt x="4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</p:grpSp>
        </p:grpSp>
      </p:grpSp>
      <p:sp>
        <p:nvSpPr>
          <p:cNvPr id="80" name="矩形 79"/>
          <p:cNvSpPr/>
          <p:nvPr/>
        </p:nvSpPr>
        <p:spPr>
          <a:xfrm>
            <a:off x="4878705" y="650081"/>
            <a:ext cx="2078831" cy="45720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12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用户类包括用户名和密码两个属性</a:t>
            </a:r>
            <a:endParaRPr lang="zh-CN" altLang="en-US" sz="1200" dirty="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3011805" y="1564640"/>
            <a:ext cx="2472214" cy="927259"/>
            <a:chOff x="1138" y="3201"/>
            <a:chExt cx="5191" cy="1947"/>
          </a:xfrm>
        </p:grpSpPr>
        <p:sp>
          <p:nvSpPr>
            <p:cNvPr id="83" name="文本框 82"/>
            <p:cNvSpPr txBox="1"/>
            <p:nvPr/>
          </p:nvSpPr>
          <p:spPr>
            <a:xfrm>
              <a:off x="2562" y="3201"/>
              <a:ext cx="1223" cy="5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500" b="1" dirty="0" smtClean="0">
                  <a:solidFill>
                    <a:schemeClr val="bg1"/>
                  </a:solidFill>
                </a:rPr>
                <a:t>diary</a:t>
              </a:r>
              <a:r>
                <a:rPr lang="zh-CN" altLang="en-US" sz="1500" b="1" dirty="0" smtClean="0">
                  <a:solidFill>
                    <a:schemeClr val="bg1"/>
                  </a:solidFill>
                </a:rPr>
                <a:t>类</a:t>
              </a:r>
              <a:endParaRPr lang="zh-CN" altLang="en-US" sz="1500" b="1" dirty="0" smtClean="0">
                <a:solidFill>
                  <a:schemeClr val="bg1"/>
                </a:solidFill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>
              <a:off x="4389" y="3420"/>
              <a:ext cx="1940" cy="1728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r"/>
              <a:r>
                <a:rPr lang="zh-CN" altLang="en-US" sz="1200" dirty="0" smtClean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包含题目、有文本、照片、视频</a:t>
              </a:r>
              <a:endParaRPr lang="zh-CN" altLang="en-US" sz="1200" dirty="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1138" y="3214"/>
              <a:ext cx="1140" cy="1140"/>
              <a:chOff x="16294" y="3201"/>
              <a:chExt cx="1140" cy="1140"/>
            </a:xfrm>
          </p:grpSpPr>
          <p:sp>
            <p:nvSpPr>
              <p:cNvPr id="86" name="圆角矩形 85"/>
              <p:cNvSpPr/>
              <p:nvPr/>
            </p:nvSpPr>
            <p:spPr>
              <a:xfrm>
                <a:off x="16294" y="3201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350"/>
              </a:p>
            </p:txBody>
          </p:sp>
          <p:grpSp>
            <p:nvGrpSpPr>
              <p:cNvPr id="87" name="组合 86"/>
              <p:cNvGrpSpPr/>
              <p:nvPr/>
            </p:nvGrpSpPr>
            <p:grpSpPr>
              <a:xfrm>
                <a:off x="16513" y="3420"/>
                <a:ext cx="704" cy="702"/>
                <a:chOff x="6475413" y="631826"/>
                <a:chExt cx="1298575" cy="1293813"/>
              </a:xfrm>
              <a:solidFill>
                <a:schemeClr val="bg1"/>
              </a:solidFill>
            </p:grpSpPr>
            <p:sp>
              <p:nvSpPr>
                <p:cNvPr id="88" name="Freeform 273"/>
                <p:cNvSpPr>
                  <a:spLocks noEditPoints="1"/>
                </p:cNvSpPr>
                <p:nvPr/>
              </p:nvSpPr>
              <p:spPr bwMode="auto">
                <a:xfrm>
                  <a:off x="6888163" y="631826"/>
                  <a:ext cx="476250" cy="1293813"/>
                </a:xfrm>
                <a:custGeom>
                  <a:avLst/>
                  <a:gdLst>
                    <a:gd name="T0" fmla="*/ 63 w 127"/>
                    <a:gd name="T1" fmla="*/ 0 h 345"/>
                    <a:gd name="T2" fmla="*/ 0 w 127"/>
                    <a:gd name="T3" fmla="*/ 173 h 345"/>
                    <a:gd name="T4" fmla="*/ 63 w 127"/>
                    <a:gd name="T5" fmla="*/ 345 h 345"/>
                    <a:gd name="T6" fmla="*/ 127 w 127"/>
                    <a:gd name="T7" fmla="*/ 173 h 345"/>
                    <a:gd name="T8" fmla="*/ 63 w 127"/>
                    <a:gd name="T9" fmla="*/ 0 h 345"/>
                    <a:gd name="T10" fmla="*/ 63 w 127"/>
                    <a:gd name="T11" fmla="*/ 317 h 345"/>
                    <a:gd name="T12" fmla="*/ 10 w 127"/>
                    <a:gd name="T13" fmla="*/ 173 h 345"/>
                    <a:gd name="T14" fmla="*/ 63 w 127"/>
                    <a:gd name="T15" fmla="*/ 28 h 345"/>
                    <a:gd name="T16" fmla="*/ 117 w 127"/>
                    <a:gd name="T17" fmla="*/ 173 h 345"/>
                    <a:gd name="T18" fmla="*/ 63 w 127"/>
                    <a:gd name="T19" fmla="*/ 317 h 3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7" h="345">
                      <a:moveTo>
                        <a:pt x="63" y="0"/>
                      </a:moveTo>
                      <a:cubicBezTo>
                        <a:pt x="28" y="0"/>
                        <a:pt x="0" y="77"/>
                        <a:pt x="0" y="173"/>
                      </a:cubicBezTo>
                      <a:cubicBezTo>
                        <a:pt x="0" y="268"/>
                        <a:pt x="28" y="345"/>
                        <a:pt x="63" y="345"/>
                      </a:cubicBezTo>
                      <a:cubicBezTo>
                        <a:pt x="98" y="345"/>
                        <a:pt x="127" y="268"/>
                        <a:pt x="127" y="173"/>
                      </a:cubicBezTo>
                      <a:cubicBezTo>
                        <a:pt x="127" y="77"/>
                        <a:pt x="98" y="0"/>
                        <a:pt x="63" y="0"/>
                      </a:cubicBezTo>
                      <a:close/>
                      <a:moveTo>
                        <a:pt x="63" y="317"/>
                      </a:moveTo>
                      <a:cubicBezTo>
                        <a:pt x="34" y="317"/>
                        <a:pt x="10" y="253"/>
                        <a:pt x="10" y="173"/>
                      </a:cubicBezTo>
                      <a:cubicBezTo>
                        <a:pt x="10" y="93"/>
                        <a:pt x="34" y="28"/>
                        <a:pt x="63" y="28"/>
                      </a:cubicBezTo>
                      <a:cubicBezTo>
                        <a:pt x="93" y="28"/>
                        <a:pt x="117" y="93"/>
                        <a:pt x="117" y="173"/>
                      </a:cubicBezTo>
                      <a:cubicBezTo>
                        <a:pt x="117" y="253"/>
                        <a:pt x="93" y="317"/>
                        <a:pt x="63" y="3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89" name="Freeform 274"/>
                <p:cNvSpPr>
                  <a:spLocks noEditPoints="1"/>
                </p:cNvSpPr>
                <p:nvPr/>
              </p:nvSpPr>
              <p:spPr bwMode="auto">
                <a:xfrm>
                  <a:off x="6475413" y="1041401"/>
                  <a:ext cx="1298575" cy="476250"/>
                </a:xfrm>
                <a:custGeom>
                  <a:avLst/>
                  <a:gdLst>
                    <a:gd name="T0" fmla="*/ 346 w 346"/>
                    <a:gd name="T1" fmla="*/ 64 h 127"/>
                    <a:gd name="T2" fmla="*/ 173 w 346"/>
                    <a:gd name="T3" fmla="*/ 0 h 127"/>
                    <a:gd name="T4" fmla="*/ 0 w 346"/>
                    <a:gd name="T5" fmla="*/ 64 h 127"/>
                    <a:gd name="T6" fmla="*/ 173 w 346"/>
                    <a:gd name="T7" fmla="*/ 127 h 127"/>
                    <a:gd name="T8" fmla="*/ 346 w 346"/>
                    <a:gd name="T9" fmla="*/ 64 h 127"/>
                    <a:gd name="T10" fmla="*/ 29 w 346"/>
                    <a:gd name="T11" fmla="*/ 64 h 127"/>
                    <a:gd name="T12" fmla="*/ 173 w 346"/>
                    <a:gd name="T13" fmla="*/ 10 h 127"/>
                    <a:gd name="T14" fmla="*/ 318 w 346"/>
                    <a:gd name="T15" fmla="*/ 64 h 127"/>
                    <a:gd name="T16" fmla="*/ 173 w 346"/>
                    <a:gd name="T17" fmla="*/ 117 h 127"/>
                    <a:gd name="T18" fmla="*/ 29 w 346"/>
                    <a:gd name="T19" fmla="*/ 64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46" h="127">
                      <a:moveTo>
                        <a:pt x="346" y="64"/>
                      </a:moveTo>
                      <a:cubicBezTo>
                        <a:pt x="346" y="28"/>
                        <a:pt x="269" y="0"/>
                        <a:pt x="173" y="0"/>
                      </a:cubicBezTo>
                      <a:cubicBezTo>
                        <a:pt x="78" y="0"/>
                        <a:pt x="0" y="28"/>
                        <a:pt x="0" y="64"/>
                      </a:cubicBezTo>
                      <a:cubicBezTo>
                        <a:pt x="0" y="99"/>
                        <a:pt x="78" y="127"/>
                        <a:pt x="173" y="127"/>
                      </a:cubicBezTo>
                      <a:cubicBezTo>
                        <a:pt x="269" y="127"/>
                        <a:pt x="346" y="99"/>
                        <a:pt x="346" y="64"/>
                      </a:cubicBezTo>
                      <a:close/>
                      <a:moveTo>
                        <a:pt x="29" y="64"/>
                      </a:moveTo>
                      <a:cubicBezTo>
                        <a:pt x="29" y="34"/>
                        <a:pt x="93" y="10"/>
                        <a:pt x="173" y="10"/>
                      </a:cubicBezTo>
                      <a:cubicBezTo>
                        <a:pt x="253" y="10"/>
                        <a:pt x="318" y="34"/>
                        <a:pt x="318" y="64"/>
                      </a:cubicBezTo>
                      <a:cubicBezTo>
                        <a:pt x="318" y="93"/>
                        <a:pt x="253" y="117"/>
                        <a:pt x="173" y="117"/>
                      </a:cubicBezTo>
                      <a:cubicBezTo>
                        <a:pt x="93" y="117"/>
                        <a:pt x="29" y="93"/>
                        <a:pt x="29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90" name="Freeform 275"/>
                <p:cNvSpPr>
                  <a:spLocks noEditPoints="1"/>
                </p:cNvSpPr>
                <p:nvPr/>
              </p:nvSpPr>
              <p:spPr bwMode="auto">
                <a:xfrm>
                  <a:off x="6573838" y="730251"/>
                  <a:ext cx="1101725" cy="1101725"/>
                </a:xfrm>
                <a:custGeom>
                  <a:avLst/>
                  <a:gdLst>
                    <a:gd name="T0" fmla="*/ 269 w 294"/>
                    <a:gd name="T1" fmla="*/ 24 h 294"/>
                    <a:gd name="T2" fmla="*/ 102 w 294"/>
                    <a:gd name="T3" fmla="*/ 102 h 294"/>
                    <a:gd name="T4" fmla="*/ 25 w 294"/>
                    <a:gd name="T5" fmla="*/ 269 h 294"/>
                    <a:gd name="T6" fmla="*/ 192 w 294"/>
                    <a:gd name="T7" fmla="*/ 192 h 294"/>
                    <a:gd name="T8" fmla="*/ 269 w 294"/>
                    <a:gd name="T9" fmla="*/ 24 h 294"/>
                    <a:gd name="T10" fmla="*/ 45 w 294"/>
                    <a:gd name="T11" fmla="*/ 249 h 294"/>
                    <a:gd name="T12" fmla="*/ 110 w 294"/>
                    <a:gd name="T13" fmla="*/ 109 h 294"/>
                    <a:gd name="T14" fmla="*/ 250 w 294"/>
                    <a:gd name="T15" fmla="*/ 44 h 294"/>
                    <a:gd name="T16" fmla="*/ 185 w 294"/>
                    <a:gd name="T17" fmla="*/ 184 h 294"/>
                    <a:gd name="T18" fmla="*/ 45 w 294"/>
                    <a:gd name="T19" fmla="*/ 249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4" h="294">
                      <a:moveTo>
                        <a:pt x="269" y="24"/>
                      </a:moveTo>
                      <a:cubicBezTo>
                        <a:pt x="245" y="0"/>
                        <a:pt x="170" y="34"/>
                        <a:pt x="102" y="102"/>
                      </a:cubicBezTo>
                      <a:cubicBezTo>
                        <a:pt x="35" y="169"/>
                        <a:pt x="0" y="244"/>
                        <a:pt x="25" y="269"/>
                      </a:cubicBezTo>
                      <a:cubicBezTo>
                        <a:pt x="50" y="294"/>
                        <a:pt x="125" y="259"/>
                        <a:pt x="192" y="192"/>
                      </a:cubicBezTo>
                      <a:cubicBezTo>
                        <a:pt x="260" y="124"/>
                        <a:pt x="294" y="49"/>
                        <a:pt x="269" y="24"/>
                      </a:cubicBezTo>
                      <a:close/>
                      <a:moveTo>
                        <a:pt x="45" y="249"/>
                      </a:moveTo>
                      <a:cubicBezTo>
                        <a:pt x="24" y="228"/>
                        <a:pt x="53" y="165"/>
                        <a:pt x="110" y="109"/>
                      </a:cubicBezTo>
                      <a:cubicBezTo>
                        <a:pt x="166" y="52"/>
                        <a:pt x="229" y="23"/>
                        <a:pt x="250" y="44"/>
                      </a:cubicBezTo>
                      <a:cubicBezTo>
                        <a:pt x="270" y="65"/>
                        <a:pt x="241" y="128"/>
                        <a:pt x="185" y="184"/>
                      </a:cubicBezTo>
                      <a:cubicBezTo>
                        <a:pt x="128" y="241"/>
                        <a:pt x="66" y="270"/>
                        <a:pt x="45" y="2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91" name="Freeform 276"/>
                <p:cNvSpPr>
                  <a:spLocks noEditPoints="1"/>
                </p:cNvSpPr>
                <p:nvPr/>
              </p:nvSpPr>
              <p:spPr bwMode="auto">
                <a:xfrm>
                  <a:off x="6573838" y="730251"/>
                  <a:ext cx="1101725" cy="1101725"/>
                </a:xfrm>
                <a:custGeom>
                  <a:avLst/>
                  <a:gdLst>
                    <a:gd name="T0" fmla="*/ 269 w 294"/>
                    <a:gd name="T1" fmla="*/ 269 h 294"/>
                    <a:gd name="T2" fmla="*/ 192 w 294"/>
                    <a:gd name="T3" fmla="*/ 102 h 294"/>
                    <a:gd name="T4" fmla="*/ 25 w 294"/>
                    <a:gd name="T5" fmla="*/ 24 h 294"/>
                    <a:gd name="T6" fmla="*/ 102 w 294"/>
                    <a:gd name="T7" fmla="*/ 192 h 294"/>
                    <a:gd name="T8" fmla="*/ 269 w 294"/>
                    <a:gd name="T9" fmla="*/ 269 h 294"/>
                    <a:gd name="T10" fmla="*/ 45 w 294"/>
                    <a:gd name="T11" fmla="*/ 44 h 294"/>
                    <a:gd name="T12" fmla="*/ 185 w 294"/>
                    <a:gd name="T13" fmla="*/ 109 h 294"/>
                    <a:gd name="T14" fmla="*/ 250 w 294"/>
                    <a:gd name="T15" fmla="*/ 249 h 294"/>
                    <a:gd name="T16" fmla="*/ 110 w 294"/>
                    <a:gd name="T17" fmla="*/ 184 h 294"/>
                    <a:gd name="T18" fmla="*/ 45 w 294"/>
                    <a:gd name="T19" fmla="*/ 44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4" h="294">
                      <a:moveTo>
                        <a:pt x="269" y="269"/>
                      </a:moveTo>
                      <a:cubicBezTo>
                        <a:pt x="294" y="244"/>
                        <a:pt x="260" y="169"/>
                        <a:pt x="192" y="102"/>
                      </a:cubicBezTo>
                      <a:cubicBezTo>
                        <a:pt x="125" y="34"/>
                        <a:pt x="50" y="0"/>
                        <a:pt x="25" y="24"/>
                      </a:cubicBezTo>
                      <a:cubicBezTo>
                        <a:pt x="0" y="49"/>
                        <a:pt x="35" y="124"/>
                        <a:pt x="102" y="192"/>
                      </a:cubicBezTo>
                      <a:cubicBezTo>
                        <a:pt x="170" y="259"/>
                        <a:pt x="245" y="294"/>
                        <a:pt x="269" y="269"/>
                      </a:cubicBezTo>
                      <a:close/>
                      <a:moveTo>
                        <a:pt x="45" y="44"/>
                      </a:moveTo>
                      <a:cubicBezTo>
                        <a:pt x="66" y="23"/>
                        <a:pt x="128" y="52"/>
                        <a:pt x="185" y="109"/>
                      </a:cubicBezTo>
                      <a:cubicBezTo>
                        <a:pt x="241" y="165"/>
                        <a:pt x="270" y="228"/>
                        <a:pt x="250" y="249"/>
                      </a:cubicBezTo>
                      <a:cubicBezTo>
                        <a:pt x="229" y="270"/>
                        <a:pt x="166" y="241"/>
                        <a:pt x="110" y="184"/>
                      </a:cubicBezTo>
                      <a:cubicBezTo>
                        <a:pt x="53" y="128"/>
                        <a:pt x="24" y="65"/>
                        <a:pt x="45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92" name="Oval 277"/>
                <p:cNvSpPr>
                  <a:spLocks noChangeArrowheads="1"/>
                </p:cNvSpPr>
                <p:nvPr/>
              </p:nvSpPr>
              <p:spPr bwMode="auto">
                <a:xfrm>
                  <a:off x="7027863" y="1179513"/>
                  <a:ext cx="198438" cy="19843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</p:grpSp>
        </p:grpSp>
      </p:grpSp>
      <p:grpSp>
        <p:nvGrpSpPr>
          <p:cNvPr id="94" name="组合 93"/>
          <p:cNvGrpSpPr/>
          <p:nvPr/>
        </p:nvGrpSpPr>
        <p:grpSpPr>
          <a:xfrm>
            <a:off x="5959475" y="1367473"/>
            <a:ext cx="1157764" cy="502781"/>
            <a:chOff x="1138" y="3201"/>
            <a:chExt cx="3540" cy="1422"/>
          </a:xfrm>
        </p:grpSpPr>
        <p:sp>
          <p:nvSpPr>
            <p:cNvPr id="95" name="文本框 94"/>
            <p:cNvSpPr txBox="1"/>
            <p:nvPr/>
          </p:nvSpPr>
          <p:spPr>
            <a:xfrm>
              <a:off x="2562" y="3201"/>
              <a:ext cx="2116" cy="14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350" b="1" dirty="0" smtClean="0">
                  <a:solidFill>
                    <a:schemeClr val="bg1"/>
                  </a:solidFill>
                </a:rPr>
                <a:t>视频类</a:t>
              </a:r>
              <a:endParaRPr lang="zh-CN" altLang="en-US" sz="1350" b="1" dirty="0" smtClean="0">
                <a:solidFill>
                  <a:schemeClr val="bg1"/>
                </a:solidFill>
              </a:endParaRPr>
            </a:p>
          </p:txBody>
        </p:sp>
        <p:grpSp>
          <p:nvGrpSpPr>
            <p:cNvPr id="97" name="组合 96"/>
            <p:cNvGrpSpPr/>
            <p:nvPr/>
          </p:nvGrpSpPr>
          <p:grpSpPr>
            <a:xfrm>
              <a:off x="1138" y="3214"/>
              <a:ext cx="1140" cy="1140"/>
              <a:chOff x="16294" y="3201"/>
              <a:chExt cx="1140" cy="1140"/>
            </a:xfrm>
          </p:grpSpPr>
          <p:sp>
            <p:nvSpPr>
              <p:cNvPr id="98" name="圆角矩形 97"/>
              <p:cNvSpPr/>
              <p:nvPr/>
            </p:nvSpPr>
            <p:spPr>
              <a:xfrm>
                <a:off x="16294" y="3201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350"/>
              </a:p>
            </p:txBody>
          </p:sp>
          <p:grpSp>
            <p:nvGrpSpPr>
              <p:cNvPr id="99" name="组合 98"/>
              <p:cNvGrpSpPr/>
              <p:nvPr/>
            </p:nvGrpSpPr>
            <p:grpSpPr>
              <a:xfrm>
                <a:off x="16513" y="3420"/>
                <a:ext cx="704" cy="702"/>
                <a:chOff x="6475413" y="631826"/>
                <a:chExt cx="1298575" cy="1293813"/>
              </a:xfrm>
              <a:solidFill>
                <a:schemeClr val="bg1"/>
              </a:solidFill>
            </p:grpSpPr>
            <p:sp>
              <p:nvSpPr>
                <p:cNvPr id="100" name="Freeform 273"/>
                <p:cNvSpPr>
                  <a:spLocks noEditPoints="1"/>
                </p:cNvSpPr>
                <p:nvPr/>
              </p:nvSpPr>
              <p:spPr bwMode="auto">
                <a:xfrm>
                  <a:off x="6888163" y="631826"/>
                  <a:ext cx="476250" cy="1293813"/>
                </a:xfrm>
                <a:custGeom>
                  <a:avLst/>
                  <a:gdLst>
                    <a:gd name="T0" fmla="*/ 63 w 127"/>
                    <a:gd name="T1" fmla="*/ 0 h 345"/>
                    <a:gd name="T2" fmla="*/ 0 w 127"/>
                    <a:gd name="T3" fmla="*/ 173 h 345"/>
                    <a:gd name="T4" fmla="*/ 63 w 127"/>
                    <a:gd name="T5" fmla="*/ 345 h 345"/>
                    <a:gd name="T6" fmla="*/ 127 w 127"/>
                    <a:gd name="T7" fmla="*/ 173 h 345"/>
                    <a:gd name="T8" fmla="*/ 63 w 127"/>
                    <a:gd name="T9" fmla="*/ 0 h 345"/>
                    <a:gd name="T10" fmla="*/ 63 w 127"/>
                    <a:gd name="T11" fmla="*/ 317 h 345"/>
                    <a:gd name="T12" fmla="*/ 10 w 127"/>
                    <a:gd name="T13" fmla="*/ 173 h 345"/>
                    <a:gd name="T14" fmla="*/ 63 w 127"/>
                    <a:gd name="T15" fmla="*/ 28 h 345"/>
                    <a:gd name="T16" fmla="*/ 117 w 127"/>
                    <a:gd name="T17" fmla="*/ 173 h 345"/>
                    <a:gd name="T18" fmla="*/ 63 w 127"/>
                    <a:gd name="T19" fmla="*/ 317 h 3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7" h="345">
                      <a:moveTo>
                        <a:pt x="63" y="0"/>
                      </a:moveTo>
                      <a:cubicBezTo>
                        <a:pt x="28" y="0"/>
                        <a:pt x="0" y="77"/>
                        <a:pt x="0" y="173"/>
                      </a:cubicBezTo>
                      <a:cubicBezTo>
                        <a:pt x="0" y="268"/>
                        <a:pt x="28" y="345"/>
                        <a:pt x="63" y="345"/>
                      </a:cubicBezTo>
                      <a:cubicBezTo>
                        <a:pt x="98" y="345"/>
                        <a:pt x="127" y="268"/>
                        <a:pt x="127" y="173"/>
                      </a:cubicBezTo>
                      <a:cubicBezTo>
                        <a:pt x="127" y="77"/>
                        <a:pt x="98" y="0"/>
                        <a:pt x="63" y="0"/>
                      </a:cubicBezTo>
                      <a:close/>
                      <a:moveTo>
                        <a:pt x="63" y="317"/>
                      </a:moveTo>
                      <a:cubicBezTo>
                        <a:pt x="34" y="317"/>
                        <a:pt x="10" y="253"/>
                        <a:pt x="10" y="173"/>
                      </a:cubicBezTo>
                      <a:cubicBezTo>
                        <a:pt x="10" y="93"/>
                        <a:pt x="34" y="28"/>
                        <a:pt x="63" y="28"/>
                      </a:cubicBezTo>
                      <a:cubicBezTo>
                        <a:pt x="93" y="28"/>
                        <a:pt x="117" y="93"/>
                        <a:pt x="117" y="173"/>
                      </a:cubicBezTo>
                      <a:cubicBezTo>
                        <a:pt x="117" y="253"/>
                        <a:pt x="93" y="317"/>
                        <a:pt x="63" y="3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101" name="Freeform 274"/>
                <p:cNvSpPr>
                  <a:spLocks noEditPoints="1"/>
                </p:cNvSpPr>
                <p:nvPr/>
              </p:nvSpPr>
              <p:spPr bwMode="auto">
                <a:xfrm>
                  <a:off x="6475413" y="1041401"/>
                  <a:ext cx="1298575" cy="476250"/>
                </a:xfrm>
                <a:custGeom>
                  <a:avLst/>
                  <a:gdLst>
                    <a:gd name="T0" fmla="*/ 346 w 346"/>
                    <a:gd name="T1" fmla="*/ 64 h 127"/>
                    <a:gd name="T2" fmla="*/ 173 w 346"/>
                    <a:gd name="T3" fmla="*/ 0 h 127"/>
                    <a:gd name="T4" fmla="*/ 0 w 346"/>
                    <a:gd name="T5" fmla="*/ 64 h 127"/>
                    <a:gd name="T6" fmla="*/ 173 w 346"/>
                    <a:gd name="T7" fmla="*/ 127 h 127"/>
                    <a:gd name="T8" fmla="*/ 346 w 346"/>
                    <a:gd name="T9" fmla="*/ 64 h 127"/>
                    <a:gd name="T10" fmla="*/ 29 w 346"/>
                    <a:gd name="T11" fmla="*/ 64 h 127"/>
                    <a:gd name="T12" fmla="*/ 173 w 346"/>
                    <a:gd name="T13" fmla="*/ 10 h 127"/>
                    <a:gd name="T14" fmla="*/ 318 w 346"/>
                    <a:gd name="T15" fmla="*/ 64 h 127"/>
                    <a:gd name="T16" fmla="*/ 173 w 346"/>
                    <a:gd name="T17" fmla="*/ 117 h 127"/>
                    <a:gd name="T18" fmla="*/ 29 w 346"/>
                    <a:gd name="T19" fmla="*/ 64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46" h="127">
                      <a:moveTo>
                        <a:pt x="346" y="64"/>
                      </a:moveTo>
                      <a:cubicBezTo>
                        <a:pt x="346" y="28"/>
                        <a:pt x="269" y="0"/>
                        <a:pt x="173" y="0"/>
                      </a:cubicBezTo>
                      <a:cubicBezTo>
                        <a:pt x="78" y="0"/>
                        <a:pt x="0" y="28"/>
                        <a:pt x="0" y="64"/>
                      </a:cubicBezTo>
                      <a:cubicBezTo>
                        <a:pt x="0" y="99"/>
                        <a:pt x="78" y="127"/>
                        <a:pt x="173" y="127"/>
                      </a:cubicBezTo>
                      <a:cubicBezTo>
                        <a:pt x="269" y="127"/>
                        <a:pt x="346" y="99"/>
                        <a:pt x="346" y="64"/>
                      </a:cubicBezTo>
                      <a:close/>
                      <a:moveTo>
                        <a:pt x="29" y="64"/>
                      </a:moveTo>
                      <a:cubicBezTo>
                        <a:pt x="29" y="34"/>
                        <a:pt x="93" y="10"/>
                        <a:pt x="173" y="10"/>
                      </a:cubicBezTo>
                      <a:cubicBezTo>
                        <a:pt x="253" y="10"/>
                        <a:pt x="318" y="34"/>
                        <a:pt x="318" y="64"/>
                      </a:cubicBezTo>
                      <a:cubicBezTo>
                        <a:pt x="318" y="93"/>
                        <a:pt x="253" y="117"/>
                        <a:pt x="173" y="117"/>
                      </a:cubicBezTo>
                      <a:cubicBezTo>
                        <a:pt x="93" y="117"/>
                        <a:pt x="29" y="93"/>
                        <a:pt x="29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102" name="Freeform 275"/>
                <p:cNvSpPr>
                  <a:spLocks noEditPoints="1"/>
                </p:cNvSpPr>
                <p:nvPr/>
              </p:nvSpPr>
              <p:spPr bwMode="auto">
                <a:xfrm>
                  <a:off x="6573838" y="730251"/>
                  <a:ext cx="1101725" cy="1101725"/>
                </a:xfrm>
                <a:custGeom>
                  <a:avLst/>
                  <a:gdLst>
                    <a:gd name="T0" fmla="*/ 269 w 294"/>
                    <a:gd name="T1" fmla="*/ 24 h 294"/>
                    <a:gd name="T2" fmla="*/ 102 w 294"/>
                    <a:gd name="T3" fmla="*/ 102 h 294"/>
                    <a:gd name="T4" fmla="*/ 25 w 294"/>
                    <a:gd name="T5" fmla="*/ 269 h 294"/>
                    <a:gd name="T6" fmla="*/ 192 w 294"/>
                    <a:gd name="T7" fmla="*/ 192 h 294"/>
                    <a:gd name="T8" fmla="*/ 269 w 294"/>
                    <a:gd name="T9" fmla="*/ 24 h 294"/>
                    <a:gd name="T10" fmla="*/ 45 w 294"/>
                    <a:gd name="T11" fmla="*/ 249 h 294"/>
                    <a:gd name="T12" fmla="*/ 110 w 294"/>
                    <a:gd name="T13" fmla="*/ 109 h 294"/>
                    <a:gd name="T14" fmla="*/ 250 w 294"/>
                    <a:gd name="T15" fmla="*/ 44 h 294"/>
                    <a:gd name="T16" fmla="*/ 185 w 294"/>
                    <a:gd name="T17" fmla="*/ 184 h 294"/>
                    <a:gd name="T18" fmla="*/ 45 w 294"/>
                    <a:gd name="T19" fmla="*/ 249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4" h="294">
                      <a:moveTo>
                        <a:pt x="269" y="24"/>
                      </a:moveTo>
                      <a:cubicBezTo>
                        <a:pt x="245" y="0"/>
                        <a:pt x="170" y="34"/>
                        <a:pt x="102" y="102"/>
                      </a:cubicBezTo>
                      <a:cubicBezTo>
                        <a:pt x="35" y="169"/>
                        <a:pt x="0" y="244"/>
                        <a:pt x="25" y="269"/>
                      </a:cubicBezTo>
                      <a:cubicBezTo>
                        <a:pt x="50" y="294"/>
                        <a:pt x="125" y="259"/>
                        <a:pt x="192" y="192"/>
                      </a:cubicBezTo>
                      <a:cubicBezTo>
                        <a:pt x="260" y="124"/>
                        <a:pt x="294" y="49"/>
                        <a:pt x="269" y="24"/>
                      </a:cubicBezTo>
                      <a:close/>
                      <a:moveTo>
                        <a:pt x="45" y="249"/>
                      </a:moveTo>
                      <a:cubicBezTo>
                        <a:pt x="24" y="228"/>
                        <a:pt x="53" y="165"/>
                        <a:pt x="110" y="109"/>
                      </a:cubicBezTo>
                      <a:cubicBezTo>
                        <a:pt x="166" y="52"/>
                        <a:pt x="229" y="23"/>
                        <a:pt x="250" y="44"/>
                      </a:cubicBezTo>
                      <a:cubicBezTo>
                        <a:pt x="270" y="65"/>
                        <a:pt x="241" y="128"/>
                        <a:pt x="185" y="184"/>
                      </a:cubicBezTo>
                      <a:cubicBezTo>
                        <a:pt x="128" y="241"/>
                        <a:pt x="66" y="270"/>
                        <a:pt x="45" y="2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103" name="Freeform 276"/>
                <p:cNvSpPr>
                  <a:spLocks noEditPoints="1"/>
                </p:cNvSpPr>
                <p:nvPr/>
              </p:nvSpPr>
              <p:spPr bwMode="auto">
                <a:xfrm>
                  <a:off x="6573838" y="730251"/>
                  <a:ext cx="1101725" cy="1101725"/>
                </a:xfrm>
                <a:custGeom>
                  <a:avLst/>
                  <a:gdLst>
                    <a:gd name="T0" fmla="*/ 269 w 294"/>
                    <a:gd name="T1" fmla="*/ 269 h 294"/>
                    <a:gd name="T2" fmla="*/ 192 w 294"/>
                    <a:gd name="T3" fmla="*/ 102 h 294"/>
                    <a:gd name="T4" fmla="*/ 25 w 294"/>
                    <a:gd name="T5" fmla="*/ 24 h 294"/>
                    <a:gd name="T6" fmla="*/ 102 w 294"/>
                    <a:gd name="T7" fmla="*/ 192 h 294"/>
                    <a:gd name="T8" fmla="*/ 269 w 294"/>
                    <a:gd name="T9" fmla="*/ 269 h 294"/>
                    <a:gd name="T10" fmla="*/ 45 w 294"/>
                    <a:gd name="T11" fmla="*/ 44 h 294"/>
                    <a:gd name="T12" fmla="*/ 185 w 294"/>
                    <a:gd name="T13" fmla="*/ 109 h 294"/>
                    <a:gd name="T14" fmla="*/ 250 w 294"/>
                    <a:gd name="T15" fmla="*/ 249 h 294"/>
                    <a:gd name="T16" fmla="*/ 110 w 294"/>
                    <a:gd name="T17" fmla="*/ 184 h 294"/>
                    <a:gd name="T18" fmla="*/ 45 w 294"/>
                    <a:gd name="T19" fmla="*/ 44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4" h="294">
                      <a:moveTo>
                        <a:pt x="269" y="269"/>
                      </a:moveTo>
                      <a:cubicBezTo>
                        <a:pt x="294" y="244"/>
                        <a:pt x="260" y="169"/>
                        <a:pt x="192" y="102"/>
                      </a:cubicBezTo>
                      <a:cubicBezTo>
                        <a:pt x="125" y="34"/>
                        <a:pt x="50" y="0"/>
                        <a:pt x="25" y="24"/>
                      </a:cubicBezTo>
                      <a:cubicBezTo>
                        <a:pt x="0" y="49"/>
                        <a:pt x="35" y="124"/>
                        <a:pt x="102" y="192"/>
                      </a:cubicBezTo>
                      <a:cubicBezTo>
                        <a:pt x="170" y="259"/>
                        <a:pt x="245" y="294"/>
                        <a:pt x="269" y="269"/>
                      </a:cubicBezTo>
                      <a:close/>
                      <a:moveTo>
                        <a:pt x="45" y="44"/>
                      </a:moveTo>
                      <a:cubicBezTo>
                        <a:pt x="66" y="23"/>
                        <a:pt x="128" y="52"/>
                        <a:pt x="185" y="109"/>
                      </a:cubicBezTo>
                      <a:cubicBezTo>
                        <a:pt x="241" y="165"/>
                        <a:pt x="270" y="228"/>
                        <a:pt x="250" y="249"/>
                      </a:cubicBezTo>
                      <a:cubicBezTo>
                        <a:pt x="229" y="270"/>
                        <a:pt x="166" y="241"/>
                        <a:pt x="110" y="184"/>
                      </a:cubicBezTo>
                      <a:cubicBezTo>
                        <a:pt x="53" y="128"/>
                        <a:pt x="24" y="65"/>
                        <a:pt x="45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104" name="Oval 277"/>
                <p:cNvSpPr>
                  <a:spLocks noChangeArrowheads="1"/>
                </p:cNvSpPr>
                <p:nvPr/>
              </p:nvSpPr>
              <p:spPr bwMode="auto">
                <a:xfrm>
                  <a:off x="7027863" y="1179513"/>
                  <a:ext cx="198438" cy="19843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</p:grpSp>
        </p:grpSp>
      </p:grpSp>
      <p:grpSp>
        <p:nvGrpSpPr>
          <p:cNvPr id="105" name="组合 104"/>
          <p:cNvGrpSpPr/>
          <p:nvPr/>
        </p:nvGrpSpPr>
        <p:grpSpPr>
          <a:xfrm>
            <a:off x="6060440" y="1917065"/>
            <a:ext cx="1269525" cy="357664"/>
            <a:chOff x="1138" y="3201"/>
            <a:chExt cx="3629" cy="1153"/>
          </a:xfrm>
        </p:grpSpPr>
        <p:sp>
          <p:nvSpPr>
            <p:cNvPr id="106" name="文本框 105"/>
            <p:cNvSpPr txBox="1"/>
            <p:nvPr/>
          </p:nvSpPr>
          <p:spPr>
            <a:xfrm>
              <a:off x="2562" y="3201"/>
              <a:ext cx="2205" cy="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350" b="1" dirty="0" smtClean="0">
                  <a:solidFill>
                    <a:schemeClr val="bg1"/>
                  </a:solidFill>
                </a:rPr>
                <a:t>图片类</a:t>
              </a:r>
              <a:endParaRPr lang="zh-CN" altLang="en-US" sz="1350" b="1" dirty="0" smtClean="0">
                <a:solidFill>
                  <a:schemeClr val="bg1"/>
                </a:solidFill>
              </a:endParaRPr>
            </a:p>
          </p:txBody>
        </p:sp>
        <p:grpSp>
          <p:nvGrpSpPr>
            <p:cNvPr id="108" name="组合 107"/>
            <p:cNvGrpSpPr/>
            <p:nvPr/>
          </p:nvGrpSpPr>
          <p:grpSpPr>
            <a:xfrm>
              <a:off x="1138" y="3214"/>
              <a:ext cx="1140" cy="1140"/>
              <a:chOff x="16294" y="3201"/>
              <a:chExt cx="1140" cy="1140"/>
            </a:xfrm>
          </p:grpSpPr>
          <p:sp>
            <p:nvSpPr>
              <p:cNvPr id="109" name="圆角矩形 108"/>
              <p:cNvSpPr/>
              <p:nvPr/>
            </p:nvSpPr>
            <p:spPr>
              <a:xfrm>
                <a:off x="16294" y="3201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350"/>
              </a:p>
            </p:txBody>
          </p:sp>
          <p:grpSp>
            <p:nvGrpSpPr>
              <p:cNvPr id="110" name="组合 109"/>
              <p:cNvGrpSpPr/>
              <p:nvPr/>
            </p:nvGrpSpPr>
            <p:grpSpPr>
              <a:xfrm>
                <a:off x="16513" y="3420"/>
                <a:ext cx="704" cy="702"/>
                <a:chOff x="6475413" y="631826"/>
                <a:chExt cx="1298575" cy="1293813"/>
              </a:xfrm>
              <a:solidFill>
                <a:schemeClr val="bg1"/>
              </a:solidFill>
            </p:grpSpPr>
            <p:sp>
              <p:nvSpPr>
                <p:cNvPr id="111" name="Freeform 273"/>
                <p:cNvSpPr>
                  <a:spLocks noEditPoints="1"/>
                </p:cNvSpPr>
                <p:nvPr/>
              </p:nvSpPr>
              <p:spPr bwMode="auto">
                <a:xfrm>
                  <a:off x="6888163" y="631826"/>
                  <a:ext cx="476250" cy="1293813"/>
                </a:xfrm>
                <a:custGeom>
                  <a:avLst/>
                  <a:gdLst>
                    <a:gd name="T0" fmla="*/ 63 w 127"/>
                    <a:gd name="T1" fmla="*/ 0 h 345"/>
                    <a:gd name="T2" fmla="*/ 0 w 127"/>
                    <a:gd name="T3" fmla="*/ 173 h 345"/>
                    <a:gd name="T4" fmla="*/ 63 w 127"/>
                    <a:gd name="T5" fmla="*/ 345 h 345"/>
                    <a:gd name="T6" fmla="*/ 127 w 127"/>
                    <a:gd name="T7" fmla="*/ 173 h 345"/>
                    <a:gd name="T8" fmla="*/ 63 w 127"/>
                    <a:gd name="T9" fmla="*/ 0 h 345"/>
                    <a:gd name="T10" fmla="*/ 63 w 127"/>
                    <a:gd name="T11" fmla="*/ 317 h 345"/>
                    <a:gd name="T12" fmla="*/ 10 w 127"/>
                    <a:gd name="T13" fmla="*/ 173 h 345"/>
                    <a:gd name="T14" fmla="*/ 63 w 127"/>
                    <a:gd name="T15" fmla="*/ 28 h 345"/>
                    <a:gd name="T16" fmla="*/ 117 w 127"/>
                    <a:gd name="T17" fmla="*/ 173 h 345"/>
                    <a:gd name="T18" fmla="*/ 63 w 127"/>
                    <a:gd name="T19" fmla="*/ 317 h 3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7" h="345">
                      <a:moveTo>
                        <a:pt x="63" y="0"/>
                      </a:moveTo>
                      <a:cubicBezTo>
                        <a:pt x="28" y="0"/>
                        <a:pt x="0" y="77"/>
                        <a:pt x="0" y="173"/>
                      </a:cubicBezTo>
                      <a:cubicBezTo>
                        <a:pt x="0" y="268"/>
                        <a:pt x="28" y="345"/>
                        <a:pt x="63" y="345"/>
                      </a:cubicBezTo>
                      <a:cubicBezTo>
                        <a:pt x="98" y="345"/>
                        <a:pt x="127" y="268"/>
                        <a:pt x="127" y="173"/>
                      </a:cubicBezTo>
                      <a:cubicBezTo>
                        <a:pt x="127" y="77"/>
                        <a:pt x="98" y="0"/>
                        <a:pt x="63" y="0"/>
                      </a:cubicBezTo>
                      <a:close/>
                      <a:moveTo>
                        <a:pt x="63" y="317"/>
                      </a:moveTo>
                      <a:cubicBezTo>
                        <a:pt x="34" y="317"/>
                        <a:pt x="10" y="253"/>
                        <a:pt x="10" y="173"/>
                      </a:cubicBezTo>
                      <a:cubicBezTo>
                        <a:pt x="10" y="93"/>
                        <a:pt x="34" y="28"/>
                        <a:pt x="63" y="28"/>
                      </a:cubicBezTo>
                      <a:cubicBezTo>
                        <a:pt x="93" y="28"/>
                        <a:pt x="117" y="93"/>
                        <a:pt x="117" y="173"/>
                      </a:cubicBezTo>
                      <a:cubicBezTo>
                        <a:pt x="117" y="253"/>
                        <a:pt x="93" y="317"/>
                        <a:pt x="63" y="3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112" name="Freeform 274"/>
                <p:cNvSpPr>
                  <a:spLocks noEditPoints="1"/>
                </p:cNvSpPr>
                <p:nvPr/>
              </p:nvSpPr>
              <p:spPr bwMode="auto">
                <a:xfrm>
                  <a:off x="6475413" y="1041401"/>
                  <a:ext cx="1298575" cy="476250"/>
                </a:xfrm>
                <a:custGeom>
                  <a:avLst/>
                  <a:gdLst>
                    <a:gd name="T0" fmla="*/ 346 w 346"/>
                    <a:gd name="T1" fmla="*/ 64 h 127"/>
                    <a:gd name="T2" fmla="*/ 173 w 346"/>
                    <a:gd name="T3" fmla="*/ 0 h 127"/>
                    <a:gd name="T4" fmla="*/ 0 w 346"/>
                    <a:gd name="T5" fmla="*/ 64 h 127"/>
                    <a:gd name="T6" fmla="*/ 173 w 346"/>
                    <a:gd name="T7" fmla="*/ 127 h 127"/>
                    <a:gd name="T8" fmla="*/ 346 w 346"/>
                    <a:gd name="T9" fmla="*/ 64 h 127"/>
                    <a:gd name="T10" fmla="*/ 29 w 346"/>
                    <a:gd name="T11" fmla="*/ 64 h 127"/>
                    <a:gd name="T12" fmla="*/ 173 w 346"/>
                    <a:gd name="T13" fmla="*/ 10 h 127"/>
                    <a:gd name="T14" fmla="*/ 318 w 346"/>
                    <a:gd name="T15" fmla="*/ 64 h 127"/>
                    <a:gd name="T16" fmla="*/ 173 w 346"/>
                    <a:gd name="T17" fmla="*/ 117 h 127"/>
                    <a:gd name="T18" fmla="*/ 29 w 346"/>
                    <a:gd name="T19" fmla="*/ 64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46" h="127">
                      <a:moveTo>
                        <a:pt x="346" y="64"/>
                      </a:moveTo>
                      <a:cubicBezTo>
                        <a:pt x="346" y="28"/>
                        <a:pt x="269" y="0"/>
                        <a:pt x="173" y="0"/>
                      </a:cubicBezTo>
                      <a:cubicBezTo>
                        <a:pt x="78" y="0"/>
                        <a:pt x="0" y="28"/>
                        <a:pt x="0" y="64"/>
                      </a:cubicBezTo>
                      <a:cubicBezTo>
                        <a:pt x="0" y="99"/>
                        <a:pt x="78" y="127"/>
                        <a:pt x="173" y="127"/>
                      </a:cubicBezTo>
                      <a:cubicBezTo>
                        <a:pt x="269" y="127"/>
                        <a:pt x="346" y="99"/>
                        <a:pt x="346" y="64"/>
                      </a:cubicBezTo>
                      <a:close/>
                      <a:moveTo>
                        <a:pt x="29" y="64"/>
                      </a:moveTo>
                      <a:cubicBezTo>
                        <a:pt x="29" y="34"/>
                        <a:pt x="93" y="10"/>
                        <a:pt x="173" y="10"/>
                      </a:cubicBezTo>
                      <a:cubicBezTo>
                        <a:pt x="253" y="10"/>
                        <a:pt x="318" y="34"/>
                        <a:pt x="318" y="64"/>
                      </a:cubicBezTo>
                      <a:cubicBezTo>
                        <a:pt x="318" y="93"/>
                        <a:pt x="253" y="117"/>
                        <a:pt x="173" y="117"/>
                      </a:cubicBezTo>
                      <a:cubicBezTo>
                        <a:pt x="93" y="117"/>
                        <a:pt x="29" y="93"/>
                        <a:pt x="29" y="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113" name="Freeform 275"/>
                <p:cNvSpPr>
                  <a:spLocks noEditPoints="1"/>
                </p:cNvSpPr>
                <p:nvPr/>
              </p:nvSpPr>
              <p:spPr bwMode="auto">
                <a:xfrm>
                  <a:off x="6573838" y="730251"/>
                  <a:ext cx="1101725" cy="1101725"/>
                </a:xfrm>
                <a:custGeom>
                  <a:avLst/>
                  <a:gdLst>
                    <a:gd name="T0" fmla="*/ 269 w 294"/>
                    <a:gd name="T1" fmla="*/ 24 h 294"/>
                    <a:gd name="T2" fmla="*/ 102 w 294"/>
                    <a:gd name="T3" fmla="*/ 102 h 294"/>
                    <a:gd name="T4" fmla="*/ 25 w 294"/>
                    <a:gd name="T5" fmla="*/ 269 h 294"/>
                    <a:gd name="T6" fmla="*/ 192 w 294"/>
                    <a:gd name="T7" fmla="*/ 192 h 294"/>
                    <a:gd name="T8" fmla="*/ 269 w 294"/>
                    <a:gd name="T9" fmla="*/ 24 h 294"/>
                    <a:gd name="T10" fmla="*/ 45 w 294"/>
                    <a:gd name="T11" fmla="*/ 249 h 294"/>
                    <a:gd name="T12" fmla="*/ 110 w 294"/>
                    <a:gd name="T13" fmla="*/ 109 h 294"/>
                    <a:gd name="T14" fmla="*/ 250 w 294"/>
                    <a:gd name="T15" fmla="*/ 44 h 294"/>
                    <a:gd name="T16" fmla="*/ 185 w 294"/>
                    <a:gd name="T17" fmla="*/ 184 h 294"/>
                    <a:gd name="T18" fmla="*/ 45 w 294"/>
                    <a:gd name="T19" fmla="*/ 249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4" h="294">
                      <a:moveTo>
                        <a:pt x="269" y="24"/>
                      </a:moveTo>
                      <a:cubicBezTo>
                        <a:pt x="245" y="0"/>
                        <a:pt x="170" y="34"/>
                        <a:pt x="102" y="102"/>
                      </a:cubicBezTo>
                      <a:cubicBezTo>
                        <a:pt x="35" y="169"/>
                        <a:pt x="0" y="244"/>
                        <a:pt x="25" y="269"/>
                      </a:cubicBezTo>
                      <a:cubicBezTo>
                        <a:pt x="50" y="294"/>
                        <a:pt x="125" y="259"/>
                        <a:pt x="192" y="192"/>
                      </a:cubicBezTo>
                      <a:cubicBezTo>
                        <a:pt x="260" y="124"/>
                        <a:pt x="294" y="49"/>
                        <a:pt x="269" y="24"/>
                      </a:cubicBezTo>
                      <a:close/>
                      <a:moveTo>
                        <a:pt x="45" y="249"/>
                      </a:moveTo>
                      <a:cubicBezTo>
                        <a:pt x="24" y="228"/>
                        <a:pt x="53" y="165"/>
                        <a:pt x="110" y="109"/>
                      </a:cubicBezTo>
                      <a:cubicBezTo>
                        <a:pt x="166" y="52"/>
                        <a:pt x="229" y="23"/>
                        <a:pt x="250" y="44"/>
                      </a:cubicBezTo>
                      <a:cubicBezTo>
                        <a:pt x="270" y="65"/>
                        <a:pt x="241" y="128"/>
                        <a:pt x="185" y="184"/>
                      </a:cubicBezTo>
                      <a:cubicBezTo>
                        <a:pt x="128" y="241"/>
                        <a:pt x="66" y="270"/>
                        <a:pt x="45" y="2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114" name="Freeform 276"/>
                <p:cNvSpPr>
                  <a:spLocks noEditPoints="1"/>
                </p:cNvSpPr>
                <p:nvPr/>
              </p:nvSpPr>
              <p:spPr bwMode="auto">
                <a:xfrm>
                  <a:off x="6573838" y="730251"/>
                  <a:ext cx="1101725" cy="1101725"/>
                </a:xfrm>
                <a:custGeom>
                  <a:avLst/>
                  <a:gdLst>
                    <a:gd name="T0" fmla="*/ 269 w 294"/>
                    <a:gd name="T1" fmla="*/ 269 h 294"/>
                    <a:gd name="T2" fmla="*/ 192 w 294"/>
                    <a:gd name="T3" fmla="*/ 102 h 294"/>
                    <a:gd name="T4" fmla="*/ 25 w 294"/>
                    <a:gd name="T5" fmla="*/ 24 h 294"/>
                    <a:gd name="T6" fmla="*/ 102 w 294"/>
                    <a:gd name="T7" fmla="*/ 192 h 294"/>
                    <a:gd name="T8" fmla="*/ 269 w 294"/>
                    <a:gd name="T9" fmla="*/ 269 h 294"/>
                    <a:gd name="T10" fmla="*/ 45 w 294"/>
                    <a:gd name="T11" fmla="*/ 44 h 294"/>
                    <a:gd name="T12" fmla="*/ 185 w 294"/>
                    <a:gd name="T13" fmla="*/ 109 h 294"/>
                    <a:gd name="T14" fmla="*/ 250 w 294"/>
                    <a:gd name="T15" fmla="*/ 249 h 294"/>
                    <a:gd name="T16" fmla="*/ 110 w 294"/>
                    <a:gd name="T17" fmla="*/ 184 h 294"/>
                    <a:gd name="T18" fmla="*/ 45 w 294"/>
                    <a:gd name="T19" fmla="*/ 44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4" h="294">
                      <a:moveTo>
                        <a:pt x="269" y="269"/>
                      </a:moveTo>
                      <a:cubicBezTo>
                        <a:pt x="294" y="244"/>
                        <a:pt x="260" y="169"/>
                        <a:pt x="192" y="102"/>
                      </a:cubicBezTo>
                      <a:cubicBezTo>
                        <a:pt x="125" y="34"/>
                        <a:pt x="50" y="0"/>
                        <a:pt x="25" y="24"/>
                      </a:cubicBezTo>
                      <a:cubicBezTo>
                        <a:pt x="0" y="49"/>
                        <a:pt x="35" y="124"/>
                        <a:pt x="102" y="192"/>
                      </a:cubicBezTo>
                      <a:cubicBezTo>
                        <a:pt x="170" y="259"/>
                        <a:pt x="245" y="294"/>
                        <a:pt x="269" y="269"/>
                      </a:cubicBezTo>
                      <a:close/>
                      <a:moveTo>
                        <a:pt x="45" y="44"/>
                      </a:moveTo>
                      <a:cubicBezTo>
                        <a:pt x="66" y="23"/>
                        <a:pt x="128" y="52"/>
                        <a:pt x="185" y="109"/>
                      </a:cubicBezTo>
                      <a:cubicBezTo>
                        <a:pt x="241" y="165"/>
                        <a:pt x="270" y="228"/>
                        <a:pt x="250" y="249"/>
                      </a:cubicBezTo>
                      <a:cubicBezTo>
                        <a:pt x="229" y="270"/>
                        <a:pt x="166" y="241"/>
                        <a:pt x="110" y="184"/>
                      </a:cubicBezTo>
                      <a:cubicBezTo>
                        <a:pt x="53" y="128"/>
                        <a:pt x="24" y="65"/>
                        <a:pt x="45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  <p:sp>
              <p:nvSpPr>
                <p:cNvPr id="115" name="Oval 277"/>
                <p:cNvSpPr>
                  <a:spLocks noChangeArrowheads="1"/>
                </p:cNvSpPr>
                <p:nvPr/>
              </p:nvSpPr>
              <p:spPr bwMode="auto">
                <a:xfrm>
                  <a:off x="7027863" y="1179513"/>
                  <a:ext cx="198438" cy="19843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1350"/>
                </a:p>
              </p:txBody>
            </p:sp>
          </p:grpSp>
        </p:grpSp>
      </p:grpSp>
      <p:sp>
        <p:nvSpPr>
          <p:cNvPr id="116" name="文本框 115"/>
          <p:cNvSpPr txBox="1"/>
          <p:nvPr/>
        </p:nvSpPr>
        <p:spPr>
          <a:xfrm>
            <a:off x="3511709" y="2558299"/>
            <a:ext cx="784225" cy="3225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500" b="1" dirty="0">
                <a:solidFill>
                  <a:schemeClr val="bg1"/>
                </a:solidFill>
              </a:rPr>
              <a:t>paint</a:t>
            </a:r>
            <a:r>
              <a:rPr lang="zh-CN" altLang="en-US" sz="1500" b="1" dirty="0">
                <a:solidFill>
                  <a:schemeClr val="bg1"/>
                </a:solidFill>
              </a:rPr>
              <a:t>类</a:t>
            </a:r>
            <a:endParaRPr lang="zh-CN" altLang="en-US" sz="1500" b="1" dirty="0">
              <a:solidFill>
                <a:schemeClr val="bg1"/>
              </a:solidFill>
            </a:endParaRPr>
          </a:p>
        </p:txBody>
      </p:sp>
      <p:grpSp>
        <p:nvGrpSpPr>
          <p:cNvPr id="117" name="组合 116"/>
          <p:cNvGrpSpPr/>
          <p:nvPr/>
        </p:nvGrpSpPr>
        <p:grpSpPr>
          <a:xfrm>
            <a:off x="535940" y="2708275"/>
            <a:ext cx="1672590" cy="542925"/>
            <a:chOff x="1126" y="5746"/>
            <a:chExt cx="3512" cy="1140"/>
          </a:xfrm>
        </p:grpSpPr>
        <p:sp>
          <p:nvSpPr>
            <p:cNvPr id="118" name="矩形 117"/>
            <p:cNvSpPr/>
            <p:nvPr/>
          </p:nvSpPr>
          <p:spPr>
            <a:xfrm>
              <a:off x="2697" y="6135"/>
              <a:ext cx="1941" cy="43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r"/>
              <a:r>
                <a:rPr lang="zh-CN" altLang="en-US" sz="1200" dirty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画板界面类</a:t>
              </a:r>
              <a:endParaRPr lang="zh-CN" altLang="en-US" sz="12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grpSp>
          <p:nvGrpSpPr>
            <p:cNvPr id="119" name="组合 118"/>
            <p:cNvGrpSpPr/>
            <p:nvPr/>
          </p:nvGrpSpPr>
          <p:grpSpPr>
            <a:xfrm>
              <a:off x="1126" y="5746"/>
              <a:ext cx="1140" cy="1140"/>
              <a:chOff x="16294" y="6364"/>
              <a:chExt cx="1140" cy="1140"/>
            </a:xfrm>
          </p:grpSpPr>
          <p:sp>
            <p:nvSpPr>
              <p:cNvPr id="120" name="圆角矩形 119"/>
              <p:cNvSpPr/>
              <p:nvPr/>
            </p:nvSpPr>
            <p:spPr>
              <a:xfrm>
                <a:off x="16294" y="6364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350"/>
              </a:p>
            </p:txBody>
          </p:sp>
          <p:grpSp>
            <p:nvGrpSpPr>
              <p:cNvPr id="121" name="组合 120"/>
              <p:cNvGrpSpPr/>
              <p:nvPr/>
            </p:nvGrpSpPr>
            <p:grpSpPr>
              <a:xfrm>
                <a:off x="16556" y="6634"/>
                <a:ext cx="617" cy="600"/>
                <a:chOff x="4854143" y="1679574"/>
                <a:chExt cx="354013" cy="344487"/>
              </a:xfrm>
              <a:solidFill>
                <a:schemeClr val="bg1"/>
              </a:solidFill>
            </p:grpSpPr>
            <p:sp>
              <p:nvSpPr>
                <p:cNvPr id="122" name="Freeform 15"/>
                <p:cNvSpPr>
                  <a:spLocks noEditPoints="1"/>
                </p:cNvSpPr>
                <p:nvPr/>
              </p:nvSpPr>
              <p:spPr bwMode="auto">
                <a:xfrm>
                  <a:off x="4984318" y="1747837"/>
                  <a:ext cx="26988" cy="49212"/>
                </a:xfrm>
                <a:custGeom>
                  <a:avLst/>
                  <a:gdLst>
                    <a:gd name="T0" fmla="*/ 6 w 11"/>
                    <a:gd name="T1" fmla="*/ 0 h 20"/>
                    <a:gd name="T2" fmla="*/ 4 w 11"/>
                    <a:gd name="T3" fmla="*/ 0 h 20"/>
                    <a:gd name="T4" fmla="*/ 0 w 11"/>
                    <a:gd name="T5" fmla="*/ 4 h 20"/>
                    <a:gd name="T6" fmla="*/ 0 w 11"/>
                    <a:gd name="T7" fmla="*/ 20 h 20"/>
                    <a:gd name="T8" fmla="*/ 11 w 11"/>
                    <a:gd name="T9" fmla="*/ 20 h 20"/>
                    <a:gd name="T10" fmla="*/ 11 w 11"/>
                    <a:gd name="T11" fmla="*/ 4 h 20"/>
                    <a:gd name="T12" fmla="*/ 6 w 11"/>
                    <a:gd name="T13" fmla="*/ 0 h 20"/>
                    <a:gd name="T14" fmla="*/ 6 w 11"/>
                    <a:gd name="T15" fmla="*/ 0 h 20"/>
                    <a:gd name="T16" fmla="*/ 6 w 11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11" y="4"/>
                        <a:pt x="11" y="4"/>
                        <a:pt x="11" y="4"/>
                      </a:cubicBezTo>
                      <a:cubicBezTo>
                        <a:pt x="11" y="2"/>
                        <a:pt x="9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23" name="Freeform 16"/>
                <p:cNvSpPr>
                  <a:spLocks noEditPoints="1"/>
                </p:cNvSpPr>
                <p:nvPr/>
              </p:nvSpPr>
              <p:spPr bwMode="auto">
                <a:xfrm>
                  <a:off x="5054168" y="1747837"/>
                  <a:ext cx="23813" cy="49212"/>
                </a:xfrm>
                <a:custGeom>
                  <a:avLst/>
                  <a:gdLst>
                    <a:gd name="T0" fmla="*/ 6 w 10"/>
                    <a:gd name="T1" fmla="*/ 0 h 20"/>
                    <a:gd name="T2" fmla="*/ 4 w 10"/>
                    <a:gd name="T3" fmla="*/ 0 h 20"/>
                    <a:gd name="T4" fmla="*/ 0 w 10"/>
                    <a:gd name="T5" fmla="*/ 4 h 20"/>
                    <a:gd name="T6" fmla="*/ 0 w 10"/>
                    <a:gd name="T7" fmla="*/ 20 h 20"/>
                    <a:gd name="T8" fmla="*/ 10 w 10"/>
                    <a:gd name="T9" fmla="*/ 20 h 20"/>
                    <a:gd name="T10" fmla="*/ 10 w 10"/>
                    <a:gd name="T11" fmla="*/ 4 h 20"/>
                    <a:gd name="T12" fmla="*/ 6 w 10"/>
                    <a:gd name="T13" fmla="*/ 0 h 20"/>
                    <a:gd name="T14" fmla="*/ 6 w 10"/>
                    <a:gd name="T15" fmla="*/ 0 h 20"/>
                    <a:gd name="T16" fmla="*/ 6 w 10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0" y="20"/>
                        <a:pt x="10" y="20"/>
                        <a:pt x="10" y="20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2"/>
                        <a:pt x="8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24" name="Freeform 17"/>
                <p:cNvSpPr>
                  <a:spLocks noEditPoints="1"/>
                </p:cNvSpPr>
                <p:nvPr/>
              </p:nvSpPr>
              <p:spPr bwMode="auto">
                <a:xfrm>
                  <a:off x="4854143" y="1679574"/>
                  <a:ext cx="354013" cy="344487"/>
                </a:xfrm>
                <a:custGeom>
                  <a:avLst/>
                  <a:gdLst>
                    <a:gd name="T0" fmla="*/ 72 w 144"/>
                    <a:gd name="T1" fmla="*/ 0 h 140"/>
                    <a:gd name="T2" fmla="*/ 0 w 144"/>
                    <a:gd name="T3" fmla="*/ 72 h 140"/>
                    <a:gd name="T4" fmla="*/ 21 w 144"/>
                    <a:gd name="T5" fmla="*/ 122 h 140"/>
                    <a:gd name="T6" fmla="*/ 50 w 144"/>
                    <a:gd name="T7" fmla="*/ 140 h 140"/>
                    <a:gd name="T8" fmla="*/ 52 w 144"/>
                    <a:gd name="T9" fmla="*/ 140 h 140"/>
                    <a:gd name="T10" fmla="*/ 59 w 144"/>
                    <a:gd name="T11" fmla="*/ 136 h 140"/>
                    <a:gd name="T12" fmla="*/ 54 w 144"/>
                    <a:gd name="T13" fmla="*/ 127 h 140"/>
                    <a:gd name="T14" fmla="*/ 31 w 144"/>
                    <a:gd name="T15" fmla="*/ 113 h 140"/>
                    <a:gd name="T16" fmla="*/ 14 w 144"/>
                    <a:gd name="T17" fmla="*/ 72 h 140"/>
                    <a:gd name="T18" fmla="*/ 72 w 144"/>
                    <a:gd name="T19" fmla="*/ 14 h 140"/>
                    <a:gd name="T20" fmla="*/ 130 w 144"/>
                    <a:gd name="T21" fmla="*/ 72 h 140"/>
                    <a:gd name="T22" fmla="*/ 113 w 144"/>
                    <a:gd name="T23" fmla="*/ 113 h 140"/>
                    <a:gd name="T24" fmla="*/ 92 w 144"/>
                    <a:gd name="T25" fmla="*/ 124 h 140"/>
                    <a:gd name="T26" fmla="*/ 85 w 144"/>
                    <a:gd name="T27" fmla="*/ 121 h 140"/>
                    <a:gd name="T28" fmla="*/ 79 w 144"/>
                    <a:gd name="T29" fmla="*/ 96 h 140"/>
                    <a:gd name="T30" fmla="*/ 100 w 144"/>
                    <a:gd name="T31" fmla="*/ 74 h 140"/>
                    <a:gd name="T32" fmla="*/ 100 w 144"/>
                    <a:gd name="T33" fmla="*/ 52 h 140"/>
                    <a:gd name="T34" fmla="*/ 44 w 144"/>
                    <a:gd name="T35" fmla="*/ 52 h 140"/>
                    <a:gd name="T36" fmla="*/ 44 w 144"/>
                    <a:gd name="T37" fmla="*/ 74 h 140"/>
                    <a:gd name="T38" fmla="*/ 65 w 144"/>
                    <a:gd name="T39" fmla="*/ 96 h 140"/>
                    <a:gd name="T40" fmla="*/ 74 w 144"/>
                    <a:gd name="T41" fmla="*/ 130 h 140"/>
                    <a:gd name="T42" fmla="*/ 92 w 144"/>
                    <a:gd name="T43" fmla="*/ 138 h 140"/>
                    <a:gd name="T44" fmla="*/ 123 w 144"/>
                    <a:gd name="T45" fmla="*/ 123 h 140"/>
                    <a:gd name="T46" fmla="*/ 123 w 144"/>
                    <a:gd name="T47" fmla="*/ 123 h 140"/>
                    <a:gd name="T48" fmla="*/ 144 w 144"/>
                    <a:gd name="T49" fmla="*/ 72 h 140"/>
                    <a:gd name="T50" fmla="*/ 72 w 144"/>
                    <a:gd name="T51" fmla="*/ 0 h 140"/>
                    <a:gd name="T52" fmla="*/ 72 w 144"/>
                    <a:gd name="T53" fmla="*/ 0 h 140"/>
                    <a:gd name="T54" fmla="*/ 72 w 144"/>
                    <a:gd name="T55" fmla="*/ 0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44" h="140">
                      <a:moveTo>
                        <a:pt x="72" y="0"/>
                      </a:moveTo>
                      <a:cubicBezTo>
                        <a:pt x="33" y="0"/>
                        <a:pt x="0" y="32"/>
                        <a:pt x="0" y="72"/>
                      </a:cubicBezTo>
                      <a:cubicBezTo>
                        <a:pt x="0" y="91"/>
                        <a:pt x="8" y="109"/>
                        <a:pt x="21" y="122"/>
                      </a:cubicBezTo>
                      <a:cubicBezTo>
                        <a:pt x="29" y="130"/>
                        <a:pt x="39" y="137"/>
                        <a:pt x="50" y="140"/>
                      </a:cubicBezTo>
                      <a:cubicBezTo>
                        <a:pt x="51" y="140"/>
                        <a:pt x="51" y="140"/>
                        <a:pt x="52" y="140"/>
                      </a:cubicBezTo>
                      <a:cubicBezTo>
                        <a:pt x="55" y="140"/>
                        <a:pt x="58" y="139"/>
                        <a:pt x="59" y="136"/>
                      </a:cubicBezTo>
                      <a:cubicBezTo>
                        <a:pt x="60" y="132"/>
                        <a:pt x="58" y="128"/>
                        <a:pt x="54" y="127"/>
                      </a:cubicBezTo>
                      <a:cubicBezTo>
                        <a:pt x="45" y="124"/>
                        <a:pt x="37" y="119"/>
                        <a:pt x="31" y="113"/>
                      </a:cubicBezTo>
                      <a:cubicBezTo>
                        <a:pt x="20" y="102"/>
                        <a:pt x="14" y="87"/>
                        <a:pt x="14" y="72"/>
                      </a:cubicBezTo>
                      <a:cubicBezTo>
                        <a:pt x="14" y="40"/>
                        <a:pt x="40" y="14"/>
                        <a:pt x="72" y="14"/>
                      </a:cubicBezTo>
                      <a:cubicBezTo>
                        <a:pt x="104" y="14"/>
                        <a:pt x="130" y="40"/>
                        <a:pt x="130" y="72"/>
                      </a:cubicBezTo>
                      <a:cubicBezTo>
                        <a:pt x="130" y="87"/>
                        <a:pt x="124" y="102"/>
                        <a:pt x="113" y="113"/>
                      </a:cubicBezTo>
                      <a:cubicBezTo>
                        <a:pt x="109" y="117"/>
                        <a:pt x="99" y="124"/>
                        <a:pt x="92" y="124"/>
                      </a:cubicBezTo>
                      <a:cubicBezTo>
                        <a:pt x="89" y="124"/>
                        <a:pt x="87" y="123"/>
                        <a:pt x="85" y="121"/>
                      </a:cubicBezTo>
                      <a:cubicBezTo>
                        <a:pt x="80" y="115"/>
                        <a:pt x="79" y="104"/>
                        <a:pt x="79" y="96"/>
                      </a:cubicBezTo>
                      <a:cubicBezTo>
                        <a:pt x="91" y="96"/>
                        <a:pt x="100" y="86"/>
                        <a:pt x="100" y="74"/>
                      </a:cubicBezTo>
                      <a:cubicBezTo>
                        <a:pt x="100" y="52"/>
                        <a:pt x="100" y="52"/>
                        <a:pt x="100" y="52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44" y="74"/>
                        <a:pt x="44" y="74"/>
                        <a:pt x="44" y="74"/>
                      </a:cubicBezTo>
                      <a:cubicBezTo>
                        <a:pt x="44" y="86"/>
                        <a:pt x="53" y="95"/>
                        <a:pt x="65" y="96"/>
                      </a:cubicBezTo>
                      <a:cubicBezTo>
                        <a:pt x="65" y="106"/>
                        <a:pt x="66" y="121"/>
                        <a:pt x="74" y="130"/>
                      </a:cubicBezTo>
                      <a:cubicBezTo>
                        <a:pt x="79" y="135"/>
                        <a:pt x="85" y="138"/>
                        <a:pt x="92" y="138"/>
                      </a:cubicBezTo>
                      <a:cubicBezTo>
                        <a:pt x="106" y="138"/>
                        <a:pt x="121" y="124"/>
                        <a:pt x="123" y="123"/>
                      </a:cubicBezTo>
                      <a:cubicBezTo>
                        <a:pt x="123" y="123"/>
                        <a:pt x="123" y="123"/>
                        <a:pt x="123" y="123"/>
                      </a:cubicBezTo>
                      <a:cubicBezTo>
                        <a:pt x="137" y="109"/>
                        <a:pt x="144" y="91"/>
                        <a:pt x="144" y="72"/>
                      </a:cubicBezTo>
                      <a:cubicBezTo>
                        <a:pt x="144" y="32"/>
                        <a:pt x="112" y="0"/>
                        <a:pt x="72" y="0"/>
                      </a:cubicBezTo>
                      <a:close/>
                      <a:moveTo>
                        <a:pt x="72" y="0"/>
                      </a:moveTo>
                      <a:cubicBezTo>
                        <a:pt x="72" y="0"/>
                        <a:pt x="72" y="0"/>
                        <a:pt x="7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</p:grpSp>
        </p:grpSp>
      </p:grpSp>
      <p:grpSp>
        <p:nvGrpSpPr>
          <p:cNvPr id="125" name="组合 124"/>
          <p:cNvGrpSpPr/>
          <p:nvPr/>
        </p:nvGrpSpPr>
        <p:grpSpPr>
          <a:xfrm>
            <a:off x="6305550" y="2881327"/>
            <a:ext cx="1686846" cy="409773"/>
            <a:chOff x="1126" y="5595"/>
            <a:chExt cx="5028" cy="1291"/>
          </a:xfrm>
        </p:grpSpPr>
        <p:sp>
          <p:nvSpPr>
            <p:cNvPr id="126" name="矩形 125"/>
            <p:cNvSpPr/>
            <p:nvPr/>
          </p:nvSpPr>
          <p:spPr>
            <a:xfrm>
              <a:off x="2612" y="5595"/>
              <a:ext cx="3542" cy="108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r"/>
              <a:r>
                <a:rPr lang="zh-CN" altLang="en-US" sz="1200" dirty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用户手指所经过路径信息</a:t>
              </a:r>
              <a:endParaRPr lang="zh-CN" altLang="en-US" sz="12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grpSp>
          <p:nvGrpSpPr>
            <p:cNvPr id="127" name="组合 126"/>
            <p:cNvGrpSpPr/>
            <p:nvPr/>
          </p:nvGrpSpPr>
          <p:grpSpPr>
            <a:xfrm>
              <a:off x="1126" y="5746"/>
              <a:ext cx="1140" cy="1140"/>
              <a:chOff x="16294" y="6364"/>
              <a:chExt cx="1140" cy="1140"/>
            </a:xfrm>
          </p:grpSpPr>
          <p:sp>
            <p:nvSpPr>
              <p:cNvPr id="128" name="圆角矩形 127"/>
              <p:cNvSpPr/>
              <p:nvPr/>
            </p:nvSpPr>
            <p:spPr>
              <a:xfrm>
                <a:off x="16294" y="6364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350"/>
              </a:p>
            </p:txBody>
          </p:sp>
          <p:grpSp>
            <p:nvGrpSpPr>
              <p:cNvPr id="129" name="组合 128"/>
              <p:cNvGrpSpPr/>
              <p:nvPr/>
            </p:nvGrpSpPr>
            <p:grpSpPr>
              <a:xfrm>
                <a:off x="16556" y="6634"/>
                <a:ext cx="617" cy="600"/>
                <a:chOff x="4854143" y="1679574"/>
                <a:chExt cx="354013" cy="344487"/>
              </a:xfrm>
              <a:solidFill>
                <a:schemeClr val="bg1"/>
              </a:solidFill>
            </p:grpSpPr>
            <p:sp>
              <p:nvSpPr>
                <p:cNvPr id="130" name="Freeform 15"/>
                <p:cNvSpPr>
                  <a:spLocks noEditPoints="1"/>
                </p:cNvSpPr>
                <p:nvPr/>
              </p:nvSpPr>
              <p:spPr bwMode="auto">
                <a:xfrm>
                  <a:off x="4984318" y="1747837"/>
                  <a:ext cx="26988" cy="49212"/>
                </a:xfrm>
                <a:custGeom>
                  <a:avLst/>
                  <a:gdLst>
                    <a:gd name="T0" fmla="*/ 6 w 11"/>
                    <a:gd name="T1" fmla="*/ 0 h 20"/>
                    <a:gd name="T2" fmla="*/ 4 w 11"/>
                    <a:gd name="T3" fmla="*/ 0 h 20"/>
                    <a:gd name="T4" fmla="*/ 0 w 11"/>
                    <a:gd name="T5" fmla="*/ 4 h 20"/>
                    <a:gd name="T6" fmla="*/ 0 w 11"/>
                    <a:gd name="T7" fmla="*/ 20 h 20"/>
                    <a:gd name="T8" fmla="*/ 11 w 11"/>
                    <a:gd name="T9" fmla="*/ 20 h 20"/>
                    <a:gd name="T10" fmla="*/ 11 w 11"/>
                    <a:gd name="T11" fmla="*/ 4 h 20"/>
                    <a:gd name="T12" fmla="*/ 6 w 11"/>
                    <a:gd name="T13" fmla="*/ 0 h 20"/>
                    <a:gd name="T14" fmla="*/ 6 w 11"/>
                    <a:gd name="T15" fmla="*/ 0 h 20"/>
                    <a:gd name="T16" fmla="*/ 6 w 11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11" y="4"/>
                        <a:pt x="11" y="4"/>
                        <a:pt x="11" y="4"/>
                      </a:cubicBezTo>
                      <a:cubicBezTo>
                        <a:pt x="11" y="2"/>
                        <a:pt x="9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31" name="Freeform 16"/>
                <p:cNvSpPr>
                  <a:spLocks noEditPoints="1"/>
                </p:cNvSpPr>
                <p:nvPr/>
              </p:nvSpPr>
              <p:spPr bwMode="auto">
                <a:xfrm>
                  <a:off x="5054168" y="1747837"/>
                  <a:ext cx="23813" cy="49212"/>
                </a:xfrm>
                <a:custGeom>
                  <a:avLst/>
                  <a:gdLst>
                    <a:gd name="T0" fmla="*/ 6 w 10"/>
                    <a:gd name="T1" fmla="*/ 0 h 20"/>
                    <a:gd name="T2" fmla="*/ 4 w 10"/>
                    <a:gd name="T3" fmla="*/ 0 h 20"/>
                    <a:gd name="T4" fmla="*/ 0 w 10"/>
                    <a:gd name="T5" fmla="*/ 4 h 20"/>
                    <a:gd name="T6" fmla="*/ 0 w 10"/>
                    <a:gd name="T7" fmla="*/ 20 h 20"/>
                    <a:gd name="T8" fmla="*/ 10 w 10"/>
                    <a:gd name="T9" fmla="*/ 20 h 20"/>
                    <a:gd name="T10" fmla="*/ 10 w 10"/>
                    <a:gd name="T11" fmla="*/ 4 h 20"/>
                    <a:gd name="T12" fmla="*/ 6 w 10"/>
                    <a:gd name="T13" fmla="*/ 0 h 20"/>
                    <a:gd name="T14" fmla="*/ 6 w 10"/>
                    <a:gd name="T15" fmla="*/ 0 h 20"/>
                    <a:gd name="T16" fmla="*/ 6 w 10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0" y="20"/>
                        <a:pt x="10" y="20"/>
                        <a:pt x="10" y="20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2"/>
                        <a:pt x="8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32" name="Freeform 17"/>
                <p:cNvSpPr>
                  <a:spLocks noEditPoints="1"/>
                </p:cNvSpPr>
                <p:nvPr/>
              </p:nvSpPr>
              <p:spPr bwMode="auto">
                <a:xfrm>
                  <a:off x="4854143" y="1679574"/>
                  <a:ext cx="354013" cy="344487"/>
                </a:xfrm>
                <a:custGeom>
                  <a:avLst/>
                  <a:gdLst>
                    <a:gd name="T0" fmla="*/ 72 w 144"/>
                    <a:gd name="T1" fmla="*/ 0 h 140"/>
                    <a:gd name="T2" fmla="*/ 0 w 144"/>
                    <a:gd name="T3" fmla="*/ 72 h 140"/>
                    <a:gd name="T4" fmla="*/ 21 w 144"/>
                    <a:gd name="T5" fmla="*/ 122 h 140"/>
                    <a:gd name="T6" fmla="*/ 50 w 144"/>
                    <a:gd name="T7" fmla="*/ 140 h 140"/>
                    <a:gd name="T8" fmla="*/ 52 w 144"/>
                    <a:gd name="T9" fmla="*/ 140 h 140"/>
                    <a:gd name="T10" fmla="*/ 59 w 144"/>
                    <a:gd name="T11" fmla="*/ 136 h 140"/>
                    <a:gd name="T12" fmla="*/ 54 w 144"/>
                    <a:gd name="T13" fmla="*/ 127 h 140"/>
                    <a:gd name="T14" fmla="*/ 31 w 144"/>
                    <a:gd name="T15" fmla="*/ 113 h 140"/>
                    <a:gd name="T16" fmla="*/ 14 w 144"/>
                    <a:gd name="T17" fmla="*/ 72 h 140"/>
                    <a:gd name="T18" fmla="*/ 72 w 144"/>
                    <a:gd name="T19" fmla="*/ 14 h 140"/>
                    <a:gd name="T20" fmla="*/ 130 w 144"/>
                    <a:gd name="T21" fmla="*/ 72 h 140"/>
                    <a:gd name="T22" fmla="*/ 113 w 144"/>
                    <a:gd name="T23" fmla="*/ 113 h 140"/>
                    <a:gd name="T24" fmla="*/ 92 w 144"/>
                    <a:gd name="T25" fmla="*/ 124 h 140"/>
                    <a:gd name="T26" fmla="*/ 85 w 144"/>
                    <a:gd name="T27" fmla="*/ 121 h 140"/>
                    <a:gd name="T28" fmla="*/ 79 w 144"/>
                    <a:gd name="T29" fmla="*/ 96 h 140"/>
                    <a:gd name="T30" fmla="*/ 100 w 144"/>
                    <a:gd name="T31" fmla="*/ 74 h 140"/>
                    <a:gd name="T32" fmla="*/ 100 w 144"/>
                    <a:gd name="T33" fmla="*/ 52 h 140"/>
                    <a:gd name="T34" fmla="*/ 44 w 144"/>
                    <a:gd name="T35" fmla="*/ 52 h 140"/>
                    <a:gd name="T36" fmla="*/ 44 w 144"/>
                    <a:gd name="T37" fmla="*/ 74 h 140"/>
                    <a:gd name="T38" fmla="*/ 65 w 144"/>
                    <a:gd name="T39" fmla="*/ 96 h 140"/>
                    <a:gd name="T40" fmla="*/ 74 w 144"/>
                    <a:gd name="T41" fmla="*/ 130 h 140"/>
                    <a:gd name="T42" fmla="*/ 92 w 144"/>
                    <a:gd name="T43" fmla="*/ 138 h 140"/>
                    <a:gd name="T44" fmla="*/ 123 w 144"/>
                    <a:gd name="T45" fmla="*/ 123 h 140"/>
                    <a:gd name="T46" fmla="*/ 123 w 144"/>
                    <a:gd name="T47" fmla="*/ 123 h 140"/>
                    <a:gd name="T48" fmla="*/ 144 w 144"/>
                    <a:gd name="T49" fmla="*/ 72 h 140"/>
                    <a:gd name="T50" fmla="*/ 72 w 144"/>
                    <a:gd name="T51" fmla="*/ 0 h 140"/>
                    <a:gd name="T52" fmla="*/ 72 w 144"/>
                    <a:gd name="T53" fmla="*/ 0 h 140"/>
                    <a:gd name="T54" fmla="*/ 72 w 144"/>
                    <a:gd name="T55" fmla="*/ 0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44" h="140">
                      <a:moveTo>
                        <a:pt x="72" y="0"/>
                      </a:moveTo>
                      <a:cubicBezTo>
                        <a:pt x="33" y="0"/>
                        <a:pt x="0" y="32"/>
                        <a:pt x="0" y="72"/>
                      </a:cubicBezTo>
                      <a:cubicBezTo>
                        <a:pt x="0" y="91"/>
                        <a:pt x="8" y="109"/>
                        <a:pt x="21" y="122"/>
                      </a:cubicBezTo>
                      <a:cubicBezTo>
                        <a:pt x="29" y="130"/>
                        <a:pt x="39" y="137"/>
                        <a:pt x="50" y="140"/>
                      </a:cubicBezTo>
                      <a:cubicBezTo>
                        <a:pt x="51" y="140"/>
                        <a:pt x="51" y="140"/>
                        <a:pt x="52" y="140"/>
                      </a:cubicBezTo>
                      <a:cubicBezTo>
                        <a:pt x="55" y="140"/>
                        <a:pt x="58" y="139"/>
                        <a:pt x="59" y="136"/>
                      </a:cubicBezTo>
                      <a:cubicBezTo>
                        <a:pt x="60" y="132"/>
                        <a:pt x="58" y="128"/>
                        <a:pt x="54" y="127"/>
                      </a:cubicBezTo>
                      <a:cubicBezTo>
                        <a:pt x="45" y="124"/>
                        <a:pt x="37" y="119"/>
                        <a:pt x="31" y="113"/>
                      </a:cubicBezTo>
                      <a:cubicBezTo>
                        <a:pt x="20" y="102"/>
                        <a:pt x="14" y="87"/>
                        <a:pt x="14" y="72"/>
                      </a:cubicBezTo>
                      <a:cubicBezTo>
                        <a:pt x="14" y="40"/>
                        <a:pt x="40" y="14"/>
                        <a:pt x="72" y="14"/>
                      </a:cubicBezTo>
                      <a:cubicBezTo>
                        <a:pt x="104" y="14"/>
                        <a:pt x="130" y="40"/>
                        <a:pt x="130" y="72"/>
                      </a:cubicBezTo>
                      <a:cubicBezTo>
                        <a:pt x="130" y="87"/>
                        <a:pt x="124" y="102"/>
                        <a:pt x="113" y="113"/>
                      </a:cubicBezTo>
                      <a:cubicBezTo>
                        <a:pt x="109" y="117"/>
                        <a:pt x="99" y="124"/>
                        <a:pt x="92" y="124"/>
                      </a:cubicBezTo>
                      <a:cubicBezTo>
                        <a:pt x="89" y="124"/>
                        <a:pt x="87" y="123"/>
                        <a:pt x="85" y="121"/>
                      </a:cubicBezTo>
                      <a:cubicBezTo>
                        <a:pt x="80" y="115"/>
                        <a:pt x="79" y="104"/>
                        <a:pt x="79" y="96"/>
                      </a:cubicBezTo>
                      <a:cubicBezTo>
                        <a:pt x="91" y="96"/>
                        <a:pt x="100" y="86"/>
                        <a:pt x="100" y="74"/>
                      </a:cubicBezTo>
                      <a:cubicBezTo>
                        <a:pt x="100" y="52"/>
                        <a:pt x="100" y="52"/>
                        <a:pt x="100" y="52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44" y="74"/>
                        <a:pt x="44" y="74"/>
                        <a:pt x="44" y="74"/>
                      </a:cubicBezTo>
                      <a:cubicBezTo>
                        <a:pt x="44" y="86"/>
                        <a:pt x="53" y="95"/>
                        <a:pt x="65" y="96"/>
                      </a:cubicBezTo>
                      <a:cubicBezTo>
                        <a:pt x="65" y="106"/>
                        <a:pt x="66" y="121"/>
                        <a:pt x="74" y="130"/>
                      </a:cubicBezTo>
                      <a:cubicBezTo>
                        <a:pt x="79" y="135"/>
                        <a:pt x="85" y="138"/>
                        <a:pt x="92" y="138"/>
                      </a:cubicBezTo>
                      <a:cubicBezTo>
                        <a:pt x="106" y="138"/>
                        <a:pt x="121" y="124"/>
                        <a:pt x="123" y="123"/>
                      </a:cubicBezTo>
                      <a:cubicBezTo>
                        <a:pt x="123" y="123"/>
                        <a:pt x="123" y="123"/>
                        <a:pt x="123" y="123"/>
                      </a:cubicBezTo>
                      <a:cubicBezTo>
                        <a:pt x="137" y="109"/>
                        <a:pt x="144" y="91"/>
                        <a:pt x="144" y="72"/>
                      </a:cubicBezTo>
                      <a:cubicBezTo>
                        <a:pt x="144" y="32"/>
                        <a:pt x="112" y="0"/>
                        <a:pt x="72" y="0"/>
                      </a:cubicBezTo>
                      <a:close/>
                      <a:moveTo>
                        <a:pt x="72" y="0"/>
                      </a:moveTo>
                      <a:cubicBezTo>
                        <a:pt x="72" y="0"/>
                        <a:pt x="72" y="0"/>
                        <a:pt x="7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</p:grpSp>
        </p:grpSp>
      </p:grpSp>
      <p:sp>
        <p:nvSpPr>
          <p:cNvPr id="133" name="文本框 132"/>
          <p:cNvSpPr txBox="1"/>
          <p:nvPr/>
        </p:nvSpPr>
        <p:spPr>
          <a:xfrm rot="10800000" flipV="1">
            <a:off x="6803867" y="3325220"/>
            <a:ext cx="68199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50" b="1" dirty="0">
                <a:solidFill>
                  <a:schemeClr val="bg1"/>
                </a:solidFill>
              </a:rPr>
              <a:t>path</a:t>
            </a:r>
            <a:r>
              <a:rPr lang="zh-CN" altLang="en-US" sz="1350" b="1" dirty="0">
                <a:solidFill>
                  <a:schemeClr val="bg1"/>
                </a:solidFill>
              </a:rPr>
              <a:t>类</a:t>
            </a:r>
            <a:endParaRPr lang="zh-CN" altLang="en-US" sz="1350" b="1" dirty="0">
              <a:solidFill>
                <a:schemeClr val="bg1"/>
              </a:solidFill>
            </a:endParaRPr>
          </a:p>
        </p:txBody>
      </p:sp>
      <p:grpSp>
        <p:nvGrpSpPr>
          <p:cNvPr id="134" name="组合 133"/>
          <p:cNvGrpSpPr/>
          <p:nvPr/>
        </p:nvGrpSpPr>
        <p:grpSpPr>
          <a:xfrm>
            <a:off x="6279515" y="2320773"/>
            <a:ext cx="1712634" cy="457143"/>
            <a:chOff x="1126" y="5476"/>
            <a:chExt cx="4880" cy="1504"/>
          </a:xfrm>
        </p:grpSpPr>
        <p:sp>
          <p:nvSpPr>
            <p:cNvPr id="135" name="矩形 134"/>
            <p:cNvSpPr/>
            <p:nvPr/>
          </p:nvSpPr>
          <p:spPr>
            <a:xfrm>
              <a:off x="2339" y="5476"/>
              <a:ext cx="3667" cy="150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r"/>
              <a:r>
                <a:rPr lang="zh-CN" altLang="en-US" sz="1200" dirty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用于用户选择颜色的类</a:t>
              </a:r>
              <a:endParaRPr lang="zh-CN" altLang="en-US" sz="12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grpSp>
          <p:nvGrpSpPr>
            <p:cNvPr id="136" name="组合 135"/>
            <p:cNvGrpSpPr/>
            <p:nvPr/>
          </p:nvGrpSpPr>
          <p:grpSpPr>
            <a:xfrm>
              <a:off x="1126" y="5746"/>
              <a:ext cx="1140" cy="1140"/>
              <a:chOff x="16294" y="6364"/>
              <a:chExt cx="1140" cy="1140"/>
            </a:xfrm>
          </p:grpSpPr>
          <p:sp>
            <p:nvSpPr>
              <p:cNvPr id="137" name="圆角矩形 136"/>
              <p:cNvSpPr/>
              <p:nvPr/>
            </p:nvSpPr>
            <p:spPr>
              <a:xfrm>
                <a:off x="16294" y="6364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350"/>
              </a:p>
            </p:txBody>
          </p:sp>
          <p:grpSp>
            <p:nvGrpSpPr>
              <p:cNvPr id="138" name="组合 137"/>
              <p:cNvGrpSpPr/>
              <p:nvPr/>
            </p:nvGrpSpPr>
            <p:grpSpPr>
              <a:xfrm>
                <a:off x="16556" y="6634"/>
                <a:ext cx="617" cy="600"/>
                <a:chOff x="4854143" y="1679574"/>
                <a:chExt cx="354013" cy="344487"/>
              </a:xfrm>
              <a:solidFill>
                <a:schemeClr val="bg1"/>
              </a:solidFill>
            </p:grpSpPr>
            <p:sp>
              <p:nvSpPr>
                <p:cNvPr id="139" name="Freeform 15"/>
                <p:cNvSpPr>
                  <a:spLocks noEditPoints="1"/>
                </p:cNvSpPr>
                <p:nvPr/>
              </p:nvSpPr>
              <p:spPr bwMode="auto">
                <a:xfrm>
                  <a:off x="4984318" y="1747837"/>
                  <a:ext cx="26988" cy="49212"/>
                </a:xfrm>
                <a:custGeom>
                  <a:avLst/>
                  <a:gdLst>
                    <a:gd name="T0" fmla="*/ 6 w 11"/>
                    <a:gd name="T1" fmla="*/ 0 h 20"/>
                    <a:gd name="T2" fmla="*/ 4 w 11"/>
                    <a:gd name="T3" fmla="*/ 0 h 20"/>
                    <a:gd name="T4" fmla="*/ 0 w 11"/>
                    <a:gd name="T5" fmla="*/ 4 h 20"/>
                    <a:gd name="T6" fmla="*/ 0 w 11"/>
                    <a:gd name="T7" fmla="*/ 20 h 20"/>
                    <a:gd name="T8" fmla="*/ 11 w 11"/>
                    <a:gd name="T9" fmla="*/ 20 h 20"/>
                    <a:gd name="T10" fmla="*/ 11 w 11"/>
                    <a:gd name="T11" fmla="*/ 4 h 20"/>
                    <a:gd name="T12" fmla="*/ 6 w 11"/>
                    <a:gd name="T13" fmla="*/ 0 h 20"/>
                    <a:gd name="T14" fmla="*/ 6 w 11"/>
                    <a:gd name="T15" fmla="*/ 0 h 20"/>
                    <a:gd name="T16" fmla="*/ 6 w 11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11" y="4"/>
                        <a:pt x="11" y="4"/>
                        <a:pt x="11" y="4"/>
                      </a:cubicBezTo>
                      <a:cubicBezTo>
                        <a:pt x="11" y="2"/>
                        <a:pt x="9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40" name="Freeform 16"/>
                <p:cNvSpPr>
                  <a:spLocks noEditPoints="1"/>
                </p:cNvSpPr>
                <p:nvPr/>
              </p:nvSpPr>
              <p:spPr bwMode="auto">
                <a:xfrm>
                  <a:off x="5054168" y="1747837"/>
                  <a:ext cx="23813" cy="49212"/>
                </a:xfrm>
                <a:custGeom>
                  <a:avLst/>
                  <a:gdLst>
                    <a:gd name="T0" fmla="*/ 6 w 10"/>
                    <a:gd name="T1" fmla="*/ 0 h 20"/>
                    <a:gd name="T2" fmla="*/ 4 w 10"/>
                    <a:gd name="T3" fmla="*/ 0 h 20"/>
                    <a:gd name="T4" fmla="*/ 0 w 10"/>
                    <a:gd name="T5" fmla="*/ 4 h 20"/>
                    <a:gd name="T6" fmla="*/ 0 w 10"/>
                    <a:gd name="T7" fmla="*/ 20 h 20"/>
                    <a:gd name="T8" fmla="*/ 10 w 10"/>
                    <a:gd name="T9" fmla="*/ 20 h 20"/>
                    <a:gd name="T10" fmla="*/ 10 w 10"/>
                    <a:gd name="T11" fmla="*/ 4 h 20"/>
                    <a:gd name="T12" fmla="*/ 6 w 10"/>
                    <a:gd name="T13" fmla="*/ 0 h 20"/>
                    <a:gd name="T14" fmla="*/ 6 w 10"/>
                    <a:gd name="T15" fmla="*/ 0 h 20"/>
                    <a:gd name="T16" fmla="*/ 6 w 10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0" y="20"/>
                        <a:pt x="10" y="20"/>
                        <a:pt x="10" y="20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2"/>
                        <a:pt x="8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41" name="Freeform 17"/>
                <p:cNvSpPr>
                  <a:spLocks noEditPoints="1"/>
                </p:cNvSpPr>
                <p:nvPr/>
              </p:nvSpPr>
              <p:spPr bwMode="auto">
                <a:xfrm>
                  <a:off x="4854143" y="1679574"/>
                  <a:ext cx="354013" cy="344487"/>
                </a:xfrm>
                <a:custGeom>
                  <a:avLst/>
                  <a:gdLst>
                    <a:gd name="T0" fmla="*/ 72 w 144"/>
                    <a:gd name="T1" fmla="*/ 0 h 140"/>
                    <a:gd name="T2" fmla="*/ 0 w 144"/>
                    <a:gd name="T3" fmla="*/ 72 h 140"/>
                    <a:gd name="T4" fmla="*/ 21 w 144"/>
                    <a:gd name="T5" fmla="*/ 122 h 140"/>
                    <a:gd name="T6" fmla="*/ 50 w 144"/>
                    <a:gd name="T7" fmla="*/ 140 h 140"/>
                    <a:gd name="T8" fmla="*/ 52 w 144"/>
                    <a:gd name="T9" fmla="*/ 140 h 140"/>
                    <a:gd name="T10" fmla="*/ 59 w 144"/>
                    <a:gd name="T11" fmla="*/ 136 h 140"/>
                    <a:gd name="T12" fmla="*/ 54 w 144"/>
                    <a:gd name="T13" fmla="*/ 127 h 140"/>
                    <a:gd name="T14" fmla="*/ 31 w 144"/>
                    <a:gd name="T15" fmla="*/ 113 h 140"/>
                    <a:gd name="T16" fmla="*/ 14 w 144"/>
                    <a:gd name="T17" fmla="*/ 72 h 140"/>
                    <a:gd name="T18" fmla="*/ 72 w 144"/>
                    <a:gd name="T19" fmla="*/ 14 h 140"/>
                    <a:gd name="T20" fmla="*/ 130 w 144"/>
                    <a:gd name="T21" fmla="*/ 72 h 140"/>
                    <a:gd name="T22" fmla="*/ 113 w 144"/>
                    <a:gd name="T23" fmla="*/ 113 h 140"/>
                    <a:gd name="T24" fmla="*/ 92 w 144"/>
                    <a:gd name="T25" fmla="*/ 124 h 140"/>
                    <a:gd name="T26" fmla="*/ 85 w 144"/>
                    <a:gd name="T27" fmla="*/ 121 h 140"/>
                    <a:gd name="T28" fmla="*/ 79 w 144"/>
                    <a:gd name="T29" fmla="*/ 96 h 140"/>
                    <a:gd name="T30" fmla="*/ 100 w 144"/>
                    <a:gd name="T31" fmla="*/ 74 h 140"/>
                    <a:gd name="T32" fmla="*/ 100 w 144"/>
                    <a:gd name="T33" fmla="*/ 52 h 140"/>
                    <a:gd name="T34" fmla="*/ 44 w 144"/>
                    <a:gd name="T35" fmla="*/ 52 h 140"/>
                    <a:gd name="T36" fmla="*/ 44 w 144"/>
                    <a:gd name="T37" fmla="*/ 74 h 140"/>
                    <a:gd name="T38" fmla="*/ 65 w 144"/>
                    <a:gd name="T39" fmla="*/ 96 h 140"/>
                    <a:gd name="T40" fmla="*/ 74 w 144"/>
                    <a:gd name="T41" fmla="*/ 130 h 140"/>
                    <a:gd name="T42" fmla="*/ 92 w 144"/>
                    <a:gd name="T43" fmla="*/ 138 h 140"/>
                    <a:gd name="T44" fmla="*/ 123 w 144"/>
                    <a:gd name="T45" fmla="*/ 123 h 140"/>
                    <a:gd name="T46" fmla="*/ 123 w 144"/>
                    <a:gd name="T47" fmla="*/ 123 h 140"/>
                    <a:gd name="T48" fmla="*/ 144 w 144"/>
                    <a:gd name="T49" fmla="*/ 72 h 140"/>
                    <a:gd name="T50" fmla="*/ 72 w 144"/>
                    <a:gd name="T51" fmla="*/ 0 h 140"/>
                    <a:gd name="T52" fmla="*/ 72 w 144"/>
                    <a:gd name="T53" fmla="*/ 0 h 140"/>
                    <a:gd name="T54" fmla="*/ 72 w 144"/>
                    <a:gd name="T55" fmla="*/ 0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44" h="140">
                      <a:moveTo>
                        <a:pt x="72" y="0"/>
                      </a:moveTo>
                      <a:cubicBezTo>
                        <a:pt x="33" y="0"/>
                        <a:pt x="0" y="32"/>
                        <a:pt x="0" y="72"/>
                      </a:cubicBezTo>
                      <a:cubicBezTo>
                        <a:pt x="0" y="91"/>
                        <a:pt x="8" y="109"/>
                        <a:pt x="21" y="122"/>
                      </a:cubicBezTo>
                      <a:cubicBezTo>
                        <a:pt x="29" y="130"/>
                        <a:pt x="39" y="137"/>
                        <a:pt x="50" y="140"/>
                      </a:cubicBezTo>
                      <a:cubicBezTo>
                        <a:pt x="51" y="140"/>
                        <a:pt x="51" y="140"/>
                        <a:pt x="52" y="140"/>
                      </a:cubicBezTo>
                      <a:cubicBezTo>
                        <a:pt x="55" y="140"/>
                        <a:pt x="58" y="139"/>
                        <a:pt x="59" y="136"/>
                      </a:cubicBezTo>
                      <a:cubicBezTo>
                        <a:pt x="60" y="132"/>
                        <a:pt x="58" y="128"/>
                        <a:pt x="54" y="127"/>
                      </a:cubicBezTo>
                      <a:cubicBezTo>
                        <a:pt x="45" y="124"/>
                        <a:pt x="37" y="119"/>
                        <a:pt x="31" y="113"/>
                      </a:cubicBezTo>
                      <a:cubicBezTo>
                        <a:pt x="20" y="102"/>
                        <a:pt x="14" y="87"/>
                        <a:pt x="14" y="72"/>
                      </a:cubicBezTo>
                      <a:cubicBezTo>
                        <a:pt x="14" y="40"/>
                        <a:pt x="40" y="14"/>
                        <a:pt x="72" y="14"/>
                      </a:cubicBezTo>
                      <a:cubicBezTo>
                        <a:pt x="104" y="14"/>
                        <a:pt x="130" y="40"/>
                        <a:pt x="130" y="72"/>
                      </a:cubicBezTo>
                      <a:cubicBezTo>
                        <a:pt x="130" y="87"/>
                        <a:pt x="124" y="102"/>
                        <a:pt x="113" y="113"/>
                      </a:cubicBezTo>
                      <a:cubicBezTo>
                        <a:pt x="109" y="117"/>
                        <a:pt x="99" y="124"/>
                        <a:pt x="92" y="124"/>
                      </a:cubicBezTo>
                      <a:cubicBezTo>
                        <a:pt x="89" y="124"/>
                        <a:pt x="87" y="123"/>
                        <a:pt x="85" y="121"/>
                      </a:cubicBezTo>
                      <a:cubicBezTo>
                        <a:pt x="80" y="115"/>
                        <a:pt x="79" y="104"/>
                        <a:pt x="79" y="96"/>
                      </a:cubicBezTo>
                      <a:cubicBezTo>
                        <a:pt x="91" y="96"/>
                        <a:pt x="100" y="86"/>
                        <a:pt x="100" y="74"/>
                      </a:cubicBezTo>
                      <a:cubicBezTo>
                        <a:pt x="100" y="52"/>
                        <a:pt x="100" y="52"/>
                        <a:pt x="100" y="52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44" y="74"/>
                        <a:pt x="44" y="74"/>
                        <a:pt x="44" y="74"/>
                      </a:cubicBezTo>
                      <a:cubicBezTo>
                        <a:pt x="44" y="86"/>
                        <a:pt x="53" y="95"/>
                        <a:pt x="65" y="96"/>
                      </a:cubicBezTo>
                      <a:cubicBezTo>
                        <a:pt x="65" y="106"/>
                        <a:pt x="66" y="121"/>
                        <a:pt x="74" y="130"/>
                      </a:cubicBezTo>
                      <a:cubicBezTo>
                        <a:pt x="79" y="135"/>
                        <a:pt x="85" y="138"/>
                        <a:pt x="92" y="138"/>
                      </a:cubicBezTo>
                      <a:cubicBezTo>
                        <a:pt x="106" y="138"/>
                        <a:pt x="121" y="124"/>
                        <a:pt x="123" y="123"/>
                      </a:cubicBezTo>
                      <a:cubicBezTo>
                        <a:pt x="123" y="123"/>
                        <a:pt x="123" y="123"/>
                        <a:pt x="123" y="123"/>
                      </a:cubicBezTo>
                      <a:cubicBezTo>
                        <a:pt x="137" y="109"/>
                        <a:pt x="144" y="91"/>
                        <a:pt x="144" y="72"/>
                      </a:cubicBezTo>
                      <a:cubicBezTo>
                        <a:pt x="144" y="32"/>
                        <a:pt x="112" y="0"/>
                        <a:pt x="72" y="0"/>
                      </a:cubicBezTo>
                      <a:close/>
                      <a:moveTo>
                        <a:pt x="72" y="0"/>
                      </a:moveTo>
                      <a:cubicBezTo>
                        <a:pt x="72" y="0"/>
                        <a:pt x="72" y="0"/>
                        <a:pt x="7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</p:grpSp>
        </p:grpSp>
      </p:grpSp>
      <p:sp>
        <p:nvSpPr>
          <p:cNvPr id="142" name="文本框 141"/>
          <p:cNvSpPr txBox="1"/>
          <p:nvPr/>
        </p:nvSpPr>
        <p:spPr>
          <a:xfrm>
            <a:off x="6659881" y="2539884"/>
            <a:ext cx="873760" cy="2971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350" b="1" dirty="0">
                <a:solidFill>
                  <a:schemeClr val="bg1"/>
                </a:solidFill>
              </a:rPr>
              <a:t>调色板类</a:t>
            </a:r>
            <a:endParaRPr lang="zh-CN" altLang="en-US" sz="1350" b="1" dirty="0">
              <a:solidFill>
                <a:schemeClr val="bg1"/>
              </a:solidFill>
            </a:endParaRPr>
          </a:p>
        </p:txBody>
      </p:sp>
      <p:grpSp>
        <p:nvGrpSpPr>
          <p:cNvPr id="143" name="组合 142"/>
          <p:cNvGrpSpPr/>
          <p:nvPr/>
        </p:nvGrpSpPr>
        <p:grpSpPr>
          <a:xfrm>
            <a:off x="2772728" y="4022408"/>
            <a:ext cx="1523048" cy="542925"/>
            <a:chOff x="1126" y="5746"/>
            <a:chExt cx="3198" cy="1140"/>
          </a:xfrm>
        </p:grpSpPr>
        <p:sp>
          <p:nvSpPr>
            <p:cNvPr id="144" name="矩形 143"/>
            <p:cNvSpPr/>
            <p:nvPr/>
          </p:nvSpPr>
          <p:spPr>
            <a:xfrm>
              <a:off x="2383" y="6131"/>
              <a:ext cx="1941" cy="576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r"/>
              <a:r>
                <a:rPr lang="zh-CN" altLang="en-US" sz="1200" dirty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收支图表</a:t>
              </a:r>
              <a:endParaRPr lang="zh-CN" altLang="en-US" sz="12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grpSp>
          <p:nvGrpSpPr>
            <p:cNvPr id="145" name="组合 144"/>
            <p:cNvGrpSpPr/>
            <p:nvPr/>
          </p:nvGrpSpPr>
          <p:grpSpPr>
            <a:xfrm>
              <a:off x="1126" y="5746"/>
              <a:ext cx="1140" cy="1140"/>
              <a:chOff x="16294" y="6364"/>
              <a:chExt cx="1140" cy="1140"/>
            </a:xfrm>
          </p:grpSpPr>
          <p:sp>
            <p:nvSpPr>
              <p:cNvPr id="146" name="圆角矩形 145"/>
              <p:cNvSpPr/>
              <p:nvPr/>
            </p:nvSpPr>
            <p:spPr>
              <a:xfrm>
                <a:off x="16294" y="6364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350"/>
              </a:p>
            </p:txBody>
          </p:sp>
          <p:grpSp>
            <p:nvGrpSpPr>
              <p:cNvPr id="147" name="组合 146"/>
              <p:cNvGrpSpPr/>
              <p:nvPr/>
            </p:nvGrpSpPr>
            <p:grpSpPr>
              <a:xfrm>
                <a:off x="16556" y="6634"/>
                <a:ext cx="617" cy="600"/>
                <a:chOff x="4854143" y="1679574"/>
                <a:chExt cx="354013" cy="344487"/>
              </a:xfrm>
              <a:solidFill>
                <a:schemeClr val="bg1"/>
              </a:solidFill>
            </p:grpSpPr>
            <p:sp>
              <p:nvSpPr>
                <p:cNvPr id="148" name="Freeform 15"/>
                <p:cNvSpPr>
                  <a:spLocks noEditPoints="1"/>
                </p:cNvSpPr>
                <p:nvPr/>
              </p:nvSpPr>
              <p:spPr bwMode="auto">
                <a:xfrm>
                  <a:off x="4984318" y="1747837"/>
                  <a:ext cx="26988" cy="49212"/>
                </a:xfrm>
                <a:custGeom>
                  <a:avLst/>
                  <a:gdLst>
                    <a:gd name="T0" fmla="*/ 6 w 11"/>
                    <a:gd name="T1" fmla="*/ 0 h 20"/>
                    <a:gd name="T2" fmla="*/ 4 w 11"/>
                    <a:gd name="T3" fmla="*/ 0 h 20"/>
                    <a:gd name="T4" fmla="*/ 0 w 11"/>
                    <a:gd name="T5" fmla="*/ 4 h 20"/>
                    <a:gd name="T6" fmla="*/ 0 w 11"/>
                    <a:gd name="T7" fmla="*/ 20 h 20"/>
                    <a:gd name="T8" fmla="*/ 11 w 11"/>
                    <a:gd name="T9" fmla="*/ 20 h 20"/>
                    <a:gd name="T10" fmla="*/ 11 w 11"/>
                    <a:gd name="T11" fmla="*/ 4 h 20"/>
                    <a:gd name="T12" fmla="*/ 6 w 11"/>
                    <a:gd name="T13" fmla="*/ 0 h 20"/>
                    <a:gd name="T14" fmla="*/ 6 w 11"/>
                    <a:gd name="T15" fmla="*/ 0 h 20"/>
                    <a:gd name="T16" fmla="*/ 6 w 11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11" y="4"/>
                        <a:pt x="11" y="4"/>
                        <a:pt x="11" y="4"/>
                      </a:cubicBezTo>
                      <a:cubicBezTo>
                        <a:pt x="11" y="2"/>
                        <a:pt x="9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49" name="Freeform 16"/>
                <p:cNvSpPr>
                  <a:spLocks noEditPoints="1"/>
                </p:cNvSpPr>
                <p:nvPr/>
              </p:nvSpPr>
              <p:spPr bwMode="auto">
                <a:xfrm>
                  <a:off x="5054168" y="1747837"/>
                  <a:ext cx="23813" cy="49212"/>
                </a:xfrm>
                <a:custGeom>
                  <a:avLst/>
                  <a:gdLst>
                    <a:gd name="T0" fmla="*/ 6 w 10"/>
                    <a:gd name="T1" fmla="*/ 0 h 20"/>
                    <a:gd name="T2" fmla="*/ 4 w 10"/>
                    <a:gd name="T3" fmla="*/ 0 h 20"/>
                    <a:gd name="T4" fmla="*/ 0 w 10"/>
                    <a:gd name="T5" fmla="*/ 4 h 20"/>
                    <a:gd name="T6" fmla="*/ 0 w 10"/>
                    <a:gd name="T7" fmla="*/ 20 h 20"/>
                    <a:gd name="T8" fmla="*/ 10 w 10"/>
                    <a:gd name="T9" fmla="*/ 20 h 20"/>
                    <a:gd name="T10" fmla="*/ 10 w 10"/>
                    <a:gd name="T11" fmla="*/ 4 h 20"/>
                    <a:gd name="T12" fmla="*/ 6 w 10"/>
                    <a:gd name="T13" fmla="*/ 0 h 20"/>
                    <a:gd name="T14" fmla="*/ 6 w 10"/>
                    <a:gd name="T15" fmla="*/ 0 h 20"/>
                    <a:gd name="T16" fmla="*/ 6 w 10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0" y="20"/>
                        <a:pt x="10" y="20"/>
                        <a:pt x="10" y="20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2"/>
                        <a:pt x="8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50" name="Freeform 17"/>
                <p:cNvSpPr>
                  <a:spLocks noEditPoints="1"/>
                </p:cNvSpPr>
                <p:nvPr/>
              </p:nvSpPr>
              <p:spPr bwMode="auto">
                <a:xfrm>
                  <a:off x="4854143" y="1679574"/>
                  <a:ext cx="354013" cy="344487"/>
                </a:xfrm>
                <a:custGeom>
                  <a:avLst/>
                  <a:gdLst>
                    <a:gd name="T0" fmla="*/ 72 w 144"/>
                    <a:gd name="T1" fmla="*/ 0 h 140"/>
                    <a:gd name="T2" fmla="*/ 0 w 144"/>
                    <a:gd name="T3" fmla="*/ 72 h 140"/>
                    <a:gd name="T4" fmla="*/ 21 w 144"/>
                    <a:gd name="T5" fmla="*/ 122 h 140"/>
                    <a:gd name="T6" fmla="*/ 50 w 144"/>
                    <a:gd name="T7" fmla="*/ 140 h 140"/>
                    <a:gd name="T8" fmla="*/ 52 w 144"/>
                    <a:gd name="T9" fmla="*/ 140 h 140"/>
                    <a:gd name="T10" fmla="*/ 59 w 144"/>
                    <a:gd name="T11" fmla="*/ 136 h 140"/>
                    <a:gd name="T12" fmla="*/ 54 w 144"/>
                    <a:gd name="T13" fmla="*/ 127 h 140"/>
                    <a:gd name="T14" fmla="*/ 31 w 144"/>
                    <a:gd name="T15" fmla="*/ 113 h 140"/>
                    <a:gd name="T16" fmla="*/ 14 w 144"/>
                    <a:gd name="T17" fmla="*/ 72 h 140"/>
                    <a:gd name="T18" fmla="*/ 72 w 144"/>
                    <a:gd name="T19" fmla="*/ 14 h 140"/>
                    <a:gd name="T20" fmla="*/ 130 w 144"/>
                    <a:gd name="T21" fmla="*/ 72 h 140"/>
                    <a:gd name="T22" fmla="*/ 113 w 144"/>
                    <a:gd name="T23" fmla="*/ 113 h 140"/>
                    <a:gd name="T24" fmla="*/ 92 w 144"/>
                    <a:gd name="T25" fmla="*/ 124 h 140"/>
                    <a:gd name="T26" fmla="*/ 85 w 144"/>
                    <a:gd name="T27" fmla="*/ 121 h 140"/>
                    <a:gd name="T28" fmla="*/ 79 w 144"/>
                    <a:gd name="T29" fmla="*/ 96 h 140"/>
                    <a:gd name="T30" fmla="*/ 100 w 144"/>
                    <a:gd name="T31" fmla="*/ 74 h 140"/>
                    <a:gd name="T32" fmla="*/ 100 w 144"/>
                    <a:gd name="T33" fmla="*/ 52 h 140"/>
                    <a:gd name="T34" fmla="*/ 44 w 144"/>
                    <a:gd name="T35" fmla="*/ 52 h 140"/>
                    <a:gd name="T36" fmla="*/ 44 w 144"/>
                    <a:gd name="T37" fmla="*/ 74 h 140"/>
                    <a:gd name="T38" fmla="*/ 65 w 144"/>
                    <a:gd name="T39" fmla="*/ 96 h 140"/>
                    <a:gd name="T40" fmla="*/ 74 w 144"/>
                    <a:gd name="T41" fmla="*/ 130 h 140"/>
                    <a:gd name="T42" fmla="*/ 92 w 144"/>
                    <a:gd name="T43" fmla="*/ 138 h 140"/>
                    <a:gd name="T44" fmla="*/ 123 w 144"/>
                    <a:gd name="T45" fmla="*/ 123 h 140"/>
                    <a:gd name="T46" fmla="*/ 123 w 144"/>
                    <a:gd name="T47" fmla="*/ 123 h 140"/>
                    <a:gd name="T48" fmla="*/ 144 w 144"/>
                    <a:gd name="T49" fmla="*/ 72 h 140"/>
                    <a:gd name="T50" fmla="*/ 72 w 144"/>
                    <a:gd name="T51" fmla="*/ 0 h 140"/>
                    <a:gd name="T52" fmla="*/ 72 w 144"/>
                    <a:gd name="T53" fmla="*/ 0 h 140"/>
                    <a:gd name="T54" fmla="*/ 72 w 144"/>
                    <a:gd name="T55" fmla="*/ 0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44" h="140">
                      <a:moveTo>
                        <a:pt x="72" y="0"/>
                      </a:moveTo>
                      <a:cubicBezTo>
                        <a:pt x="33" y="0"/>
                        <a:pt x="0" y="32"/>
                        <a:pt x="0" y="72"/>
                      </a:cubicBezTo>
                      <a:cubicBezTo>
                        <a:pt x="0" y="91"/>
                        <a:pt x="8" y="109"/>
                        <a:pt x="21" y="122"/>
                      </a:cubicBezTo>
                      <a:cubicBezTo>
                        <a:pt x="29" y="130"/>
                        <a:pt x="39" y="137"/>
                        <a:pt x="50" y="140"/>
                      </a:cubicBezTo>
                      <a:cubicBezTo>
                        <a:pt x="51" y="140"/>
                        <a:pt x="51" y="140"/>
                        <a:pt x="52" y="140"/>
                      </a:cubicBezTo>
                      <a:cubicBezTo>
                        <a:pt x="55" y="140"/>
                        <a:pt x="58" y="139"/>
                        <a:pt x="59" y="136"/>
                      </a:cubicBezTo>
                      <a:cubicBezTo>
                        <a:pt x="60" y="132"/>
                        <a:pt x="58" y="128"/>
                        <a:pt x="54" y="127"/>
                      </a:cubicBezTo>
                      <a:cubicBezTo>
                        <a:pt x="45" y="124"/>
                        <a:pt x="37" y="119"/>
                        <a:pt x="31" y="113"/>
                      </a:cubicBezTo>
                      <a:cubicBezTo>
                        <a:pt x="20" y="102"/>
                        <a:pt x="14" y="87"/>
                        <a:pt x="14" y="72"/>
                      </a:cubicBezTo>
                      <a:cubicBezTo>
                        <a:pt x="14" y="40"/>
                        <a:pt x="40" y="14"/>
                        <a:pt x="72" y="14"/>
                      </a:cubicBezTo>
                      <a:cubicBezTo>
                        <a:pt x="104" y="14"/>
                        <a:pt x="130" y="40"/>
                        <a:pt x="130" y="72"/>
                      </a:cubicBezTo>
                      <a:cubicBezTo>
                        <a:pt x="130" y="87"/>
                        <a:pt x="124" y="102"/>
                        <a:pt x="113" y="113"/>
                      </a:cubicBezTo>
                      <a:cubicBezTo>
                        <a:pt x="109" y="117"/>
                        <a:pt x="99" y="124"/>
                        <a:pt x="92" y="124"/>
                      </a:cubicBezTo>
                      <a:cubicBezTo>
                        <a:pt x="89" y="124"/>
                        <a:pt x="87" y="123"/>
                        <a:pt x="85" y="121"/>
                      </a:cubicBezTo>
                      <a:cubicBezTo>
                        <a:pt x="80" y="115"/>
                        <a:pt x="79" y="104"/>
                        <a:pt x="79" y="96"/>
                      </a:cubicBezTo>
                      <a:cubicBezTo>
                        <a:pt x="91" y="96"/>
                        <a:pt x="100" y="86"/>
                        <a:pt x="100" y="74"/>
                      </a:cubicBezTo>
                      <a:cubicBezTo>
                        <a:pt x="100" y="52"/>
                        <a:pt x="100" y="52"/>
                        <a:pt x="100" y="52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44" y="74"/>
                        <a:pt x="44" y="74"/>
                        <a:pt x="44" y="74"/>
                      </a:cubicBezTo>
                      <a:cubicBezTo>
                        <a:pt x="44" y="86"/>
                        <a:pt x="53" y="95"/>
                        <a:pt x="65" y="96"/>
                      </a:cubicBezTo>
                      <a:cubicBezTo>
                        <a:pt x="65" y="106"/>
                        <a:pt x="66" y="121"/>
                        <a:pt x="74" y="130"/>
                      </a:cubicBezTo>
                      <a:cubicBezTo>
                        <a:pt x="79" y="135"/>
                        <a:pt x="85" y="138"/>
                        <a:pt x="92" y="138"/>
                      </a:cubicBezTo>
                      <a:cubicBezTo>
                        <a:pt x="106" y="138"/>
                        <a:pt x="121" y="124"/>
                        <a:pt x="123" y="123"/>
                      </a:cubicBezTo>
                      <a:cubicBezTo>
                        <a:pt x="123" y="123"/>
                        <a:pt x="123" y="123"/>
                        <a:pt x="123" y="123"/>
                      </a:cubicBezTo>
                      <a:cubicBezTo>
                        <a:pt x="137" y="109"/>
                        <a:pt x="144" y="91"/>
                        <a:pt x="144" y="72"/>
                      </a:cubicBezTo>
                      <a:cubicBezTo>
                        <a:pt x="144" y="32"/>
                        <a:pt x="112" y="0"/>
                        <a:pt x="72" y="0"/>
                      </a:cubicBezTo>
                      <a:close/>
                      <a:moveTo>
                        <a:pt x="72" y="0"/>
                      </a:moveTo>
                      <a:cubicBezTo>
                        <a:pt x="72" y="0"/>
                        <a:pt x="72" y="0"/>
                        <a:pt x="7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</p:grpSp>
        </p:grpSp>
      </p:grpSp>
      <p:sp>
        <p:nvSpPr>
          <p:cNvPr id="151" name="文本框 150"/>
          <p:cNvSpPr txBox="1"/>
          <p:nvPr/>
        </p:nvSpPr>
        <p:spPr>
          <a:xfrm>
            <a:off x="3541713" y="3970063"/>
            <a:ext cx="75819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500" b="1" dirty="0">
                <a:solidFill>
                  <a:schemeClr val="bg1"/>
                </a:solidFill>
              </a:rPr>
              <a:t>图表类</a:t>
            </a:r>
            <a:endParaRPr lang="zh-CN" altLang="en-US" sz="1500" b="1" dirty="0">
              <a:solidFill>
                <a:schemeClr val="bg1"/>
              </a:solidFill>
            </a:endParaRPr>
          </a:p>
        </p:txBody>
      </p:sp>
      <p:grpSp>
        <p:nvGrpSpPr>
          <p:cNvPr id="153" name="组合 152"/>
          <p:cNvGrpSpPr/>
          <p:nvPr/>
        </p:nvGrpSpPr>
        <p:grpSpPr>
          <a:xfrm>
            <a:off x="2778919" y="3268028"/>
            <a:ext cx="2339340" cy="880586"/>
            <a:chOff x="1126" y="5746"/>
            <a:chExt cx="4912" cy="1849"/>
          </a:xfrm>
        </p:grpSpPr>
        <p:sp>
          <p:nvSpPr>
            <p:cNvPr id="154" name="矩形 153"/>
            <p:cNvSpPr/>
            <p:nvPr/>
          </p:nvSpPr>
          <p:spPr>
            <a:xfrm>
              <a:off x="4097" y="5867"/>
              <a:ext cx="1941" cy="1728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r"/>
              <a:r>
                <a:rPr lang="zh-CN" altLang="en-US" sz="1200" dirty="0">
                  <a:solidFill>
                    <a:schemeClr val="bg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包含金额数目，消费类型，日期</a:t>
              </a:r>
              <a:endParaRPr lang="zh-CN" altLang="en-US" sz="12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grpSp>
          <p:nvGrpSpPr>
            <p:cNvPr id="155" name="组合 154"/>
            <p:cNvGrpSpPr/>
            <p:nvPr/>
          </p:nvGrpSpPr>
          <p:grpSpPr>
            <a:xfrm>
              <a:off x="1126" y="5746"/>
              <a:ext cx="1140" cy="1140"/>
              <a:chOff x="16294" y="6364"/>
              <a:chExt cx="1140" cy="1140"/>
            </a:xfrm>
          </p:grpSpPr>
          <p:sp>
            <p:nvSpPr>
              <p:cNvPr id="156" name="圆角矩形 155"/>
              <p:cNvSpPr/>
              <p:nvPr/>
            </p:nvSpPr>
            <p:spPr>
              <a:xfrm>
                <a:off x="16294" y="6364"/>
                <a:ext cx="1141" cy="1141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350"/>
              </a:p>
            </p:txBody>
          </p:sp>
          <p:grpSp>
            <p:nvGrpSpPr>
              <p:cNvPr id="157" name="组合 156"/>
              <p:cNvGrpSpPr/>
              <p:nvPr/>
            </p:nvGrpSpPr>
            <p:grpSpPr>
              <a:xfrm>
                <a:off x="16556" y="6634"/>
                <a:ext cx="617" cy="600"/>
                <a:chOff x="4854143" y="1679574"/>
                <a:chExt cx="354013" cy="344487"/>
              </a:xfrm>
              <a:solidFill>
                <a:schemeClr val="bg1"/>
              </a:solidFill>
            </p:grpSpPr>
            <p:sp>
              <p:nvSpPr>
                <p:cNvPr id="158" name="Freeform 15"/>
                <p:cNvSpPr>
                  <a:spLocks noEditPoints="1"/>
                </p:cNvSpPr>
                <p:nvPr/>
              </p:nvSpPr>
              <p:spPr bwMode="auto">
                <a:xfrm>
                  <a:off x="4984318" y="1747837"/>
                  <a:ext cx="26988" cy="49212"/>
                </a:xfrm>
                <a:custGeom>
                  <a:avLst/>
                  <a:gdLst>
                    <a:gd name="T0" fmla="*/ 6 w 11"/>
                    <a:gd name="T1" fmla="*/ 0 h 20"/>
                    <a:gd name="T2" fmla="*/ 4 w 11"/>
                    <a:gd name="T3" fmla="*/ 0 h 20"/>
                    <a:gd name="T4" fmla="*/ 0 w 11"/>
                    <a:gd name="T5" fmla="*/ 4 h 20"/>
                    <a:gd name="T6" fmla="*/ 0 w 11"/>
                    <a:gd name="T7" fmla="*/ 20 h 20"/>
                    <a:gd name="T8" fmla="*/ 11 w 11"/>
                    <a:gd name="T9" fmla="*/ 20 h 20"/>
                    <a:gd name="T10" fmla="*/ 11 w 11"/>
                    <a:gd name="T11" fmla="*/ 4 h 20"/>
                    <a:gd name="T12" fmla="*/ 6 w 11"/>
                    <a:gd name="T13" fmla="*/ 0 h 20"/>
                    <a:gd name="T14" fmla="*/ 6 w 11"/>
                    <a:gd name="T15" fmla="*/ 0 h 20"/>
                    <a:gd name="T16" fmla="*/ 6 w 11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1" y="20"/>
                        <a:pt x="11" y="20"/>
                        <a:pt x="11" y="20"/>
                      </a:cubicBezTo>
                      <a:cubicBezTo>
                        <a:pt x="11" y="4"/>
                        <a:pt x="11" y="4"/>
                        <a:pt x="11" y="4"/>
                      </a:cubicBezTo>
                      <a:cubicBezTo>
                        <a:pt x="11" y="2"/>
                        <a:pt x="9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59" name="Freeform 16"/>
                <p:cNvSpPr>
                  <a:spLocks noEditPoints="1"/>
                </p:cNvSpPr>
                <p:nvPr/>
              </p:nvSpPr>
              <p:spPr bwMode="auto">
                <a:xfrm>
                  <a:off x="5054168" y="1747837"/>
                  <a:ext cx="23813" cy="49212"/>
                </a:xfrm>
                <a:custGeom>
                  <a:avLst/>
                  <a:gdLst>
                    <a:gd name="T0" fmla="*/ 6 w 10"/>
                    <a:gd name="T1" fmla="*/ 0 h 20"/>
                    <a:gd name="T2" fmla="*/ 4 w 10"/>
                    <a:gd name="T3" fmla="*/ 0 h 20"/>
                    <a:gd name="T4" fmla="*/ 0 w 10"/>
                    <a:gd name="T5" fmla="*/ 4 h 20"/>
                    <a:gd name="T6" fmla="*/ 0 w 10"/>
                    <a:gd name="T7" fmla="*/ 20 h 20"/>
                    <a:gd name="T8" fmla="*/ 10 w 10"/>
                    <a:gd name="T9" fmla="*/ 20 h 20"/>
                    <a:gd name="T10" fmla="*/ 10 w 10"/>
                    <a:gd name="T11" fmla="*/ 4 h 20"/>
                    <a:gd name="T12" fmla="*/ 6 w 10"/>
                    <a:gd name="T13" fmla="*/ 0 h 20"/>
                    <a:gd name="T14" fmla="*/ 6 w 10"/>
                    <a:gd name="T15" fmla="*/ 0 h 20"/>
                    <a:gd name="T16" fmla="*/ 6 w 10"/>
                    <a:gd name="T17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20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10" y="20"/>
                        <a:pt x="10" y="20"/>
                        <a:pt x="10" y="20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2"/>
                        <a:pt x="8" y="0"/>
                        <a:pt x="6" y="0"/>
                      </a:cubicBezTo>
                      <a:close/>
                      <a:moveTo>
                        <a:pt x="6" y="0"/>
                      </a:move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  <p:sp>
              <p:nvSpPr>
                <p:cNvPr id="160" name="Freeform 17"/>
                <p:cNvSpPr>
                  <a:spLocks noEditPoints="1"/>
                </p:cNvSpPr>
                <p:nvPr/>
              </p:nvSpPr>
              <p:spPr bwMode="auto">
                <a:xfrm>
                  <a:off x="4854143" y="1679574"/>
                  <a:ext cx="354013" cy="344487"/>
                </a:xfrm>
                <a:custGeom>
                  <a:avLst/>
                  <a:gdLst>
                    <a:gd name="T0" fmla="*/ 72 w 144"/>
                    <a:gd name="T1" fmla="*/ 0 h 140"/>
                    <a:gd name="T2" fmla="*/ 0 w 144"/>
                    <a:gd name="T3" fmla="*/ 72 h 140"/>
                    <a:gd name="T4" fmla="*/ 21 w 144"/>
                    <a:gd name="T5" fmla="*/ 122 h 140"/>
                    <a:gd name="T6" fmla="*/ 50 w 144"/>
                    <a:gd name="T7" fmla="*/ 140 h 140"/>
                    <a:gd name="T8" fmla="*/ 52 w 144"/>
                    <a:gd name="T9" fmla="*/ 140 h 140"/>
                    <a:gd name="T10" fmla="*/ 59 w 144"/>
                    <a:gd name="T11" fmla="*/ 136 h 140"/>
                    <a:gd name="T12" fmla="*/ 54 w 144"/>
                    <a:gd name="T13" fmla="*/ 127 h 140"/>
                    <a:gd name="T14" fmla="*/ 31 w 144"/>
                    <a:gd name="T15" fmla="*/ 113 h 140"/>
                    <a:gd name="T16" fmla="*/ 14 w 144"/>
                    <a:gd name="T17" fmla="*/ 72 h 140"/>
                    <a:gd name="T18" fmla="*/ 72 w 144"/>
                    <a:gd name="T19" fmla="*/ 14 h 140"/>
                    <a:gd name="T20" fmla="*/ 130 w 144"/>
                    <a:gd name="T21" fmla="*/ 72 h 140"/>
                    <a:gd name="T22" fmla="*/ 113 w 144"/>
                    <a:gd name="T23" fmla="*/ 113 h 140"/>
                    <a:gd name="T24" fmla="*/ 92 w 144"/>
                    <a:gd name="T25" fmla="*/ 124 h 140"/>
                    <a:gd name="T26" fmla="*/ 85 w 144"/>
                    <a:gd name="T27" fmla="*/ 121 h 140"/>
                    <a:gd name="T28" fmla="*/ 79 w 144"/>
                    <a:gd name="T29" fmla="*/ 96 h 140"/>
                    <a:gd name="T30" fmla="*/ 100 w 144"/>
                    <a:gd name="T31" fmla="*/ 74 h 140"/>
                    <a:gd name="T32" fmla="*/ 100 w 144"/>
                    <a:gd name="T33" fmla="*/ 52 h 140"/>
                    <a:gd name="T34" fmla="*/ 44 w 144"/>
                    <a:gd name="T35" fmla="*/ 52 h 140"/>
                    <a:gd name="T36" fmla="*/ 44 w 144"/>
                    <a:gd name="T37" fmla="*/ 74 h 140"/>
                    <a:gd name="T38" fmla="*/ 65 w 144"/>
                    <a:gd name="T39" fmla="*/ 96 h 140"/>
                    <a:gd name="T40" fmla="*/ 74 w 144"/>
                    <a:gd name="T41" fmla="*/ 130 h 140"/>
                    <a:gd name="T42" fmla="*/ 92 w 144"/>
                    <a:gd name="T43" fmla="*/ 138 h 140"/>
                    <a:gd name="T44" fmla="*/ 123 w 144"/>
                    <a:gd name="T45" fmla="*/ 123 h 140"/>
                    <a:gd name="T46" fmla="*/ 123 w 144"/>
                    <a:gd name="T47" fmla="*/ 123 h 140"/>
                    <a:gd name="T48" fmla="*/ 144 w 144"/>
                    <a:gd name="T49" fmla="*/ 72 h 140"/>
                    <a:gd name="T50" fmla="*/ 72 w 144"/>
                    <a:gd name="T51" fmla="*/ 0 h 140"/>
                    <a:gd name="T52" fmla="*/ 72 w 144"/>
                    <a:gd name="T53" fmla="*/ 0 h 140"/>
                    <a:gd name="T54" fmla="*/ 72 w 144"/>
                    <a:gd name="T55" fmla="*/ 0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44" h="140">
                      <a:moveTo>
                        <a:pt x="72" y="0"/>
                      </a:moveTo>
                      <a:cubicBezTo>
                        <a:pt x="33" y="0"/>
                        <a:pt x="0" y="32"/>
                        <a:pt x="0" y="72"/>
                      </a:cubicBezTo>
                      <a:cubicBezTo>
                        <a:pt x="0" y="91"/>
                        <a:pt x="8" y="109"/>
                        <a:pt x="21" y="122"/>
                      </a:cubicBezTo>
                      <a:cubicBezTo>
                        <a:pt x="29" y="130"/>
                        <a:pt x="39" y="137"/>
                        <a:pt x="50" y="140"/>
                      </a:cubicBezTo>
                      <a:cubicBezTo>
                        <a:pt x="51" y="140"/>
                        <a:pt x="51" y="140"/>
                        <a:pt x="52" y="140"/>
                      </a:cubicBezTo>
                      <a:cubicBezTo>
                        <a:pt x="55" y="140"/>
                        <a:pt x="58" y="139"/>
                        <a:pt x="59" y="136"/>
                      </a:cubicBezTo>
                      <a:cubicBezTo>
                        <a:pt x="60" y="132"/>
                        <a:pt x="58" y="128"/>
                        <a:pt x="54" y="127"/>
                      </a:cubicBezTo>
                      <a:cubicBezTo>
                        <a:pt x="45" y="124"/>
                        <a:pt x="37" y="119"/>
                        <a:pt x="31" y="113"/>
                      </a:cubicBezTo>
                      <a:cubicBezTo>
                        <a:pt x="20" y="102"/>
                        <a:pt x="14" y="87"/>
                        <a:pt x="14" y="72"/>
                      </a:cubicBezTo>
                      <a:cubicBezTo>
                        <a:pt x="14" y="40"/>
                        <a:pt x="40" y="14"/>
                        <a:pt x="72" y="14"/>
                      </a:cubicBezTo>
                      <a:cubicBezTo>
                        <a:pt x="104" y="14"/>
                        <a:pt x="130" y="40"/>
                        <a:pt x="130" y="72"/>
                      </a:cubicBezTo>
                      <a:cubicBezTo>
                        <a:pt x="130" y="87"/>
                        <a:pt x="124" y="102"/>
                        <a:pt x="113" y="113"/>
                      </a:cubicBezTo>
                      <a:cubicBezTo>
                        <a:pt x="109" y="117"/>
                        <a:pt x="99" y="124"/>
                        <a:pt x="92" y="124"/>
                      </a:cubicBezTo>
                      <a:cubicBezTo>
                        <a:pt x="89" y="124"/>
                        <a:pt x="87" y="123"/>
                        <a:pt x="85" y="121"/>
                      </a:cubicBezTo>
                      <a:cubicBezTo>
                        <a:pt x="80" y="115"/>
                        <a:pt x="79" y="104"/>
                        <a:pt x="79" y="96"/>
                      </a:cubicBezTo>
                      <a:cubicBezTo>
                        <a:pt x="91" y="96"/>
                        <a:pt x="100" y="86"/>
                        <a:pt x="100" y="74"/>
                      </a:cubicBezTo>
                      <a:cubicBezTo>
                        <a:pt x="100" y="52"/>
                        <a:pt x="100" y="52"/>
                        <a:pt x="100" y="52"/>
                      </a:cubicBezTo>
                      <a:cubicBezTo>
                        <a:pt x="44" y="52"/>
                        <a:pt x="44" y="52"/>
                        <a:pt x="44" y="52"/>
                      </a:cubicBezTo>
                      <a:cubicBezTo>
                        <a:pt x="44" y="74"/>
                        <a:pt x="44" y="74"/>
                        <a:pt x="44" y="74"/>
                      </a:cubicBezTo>
                      <a:cubicBezTo>
                        <a:pt x="44" y="86"/>
                        <a:pt x="53" y="95"/>
                        <a:pt x="65" y="96"/>
                      </a:cubicBezTo>
                      <a:cubicBezTo>
                        <a:pt x="65" y="106"/>
                        <a:pt x="66" y="121"/>
                        <a:pt x="74" y="130"/>
                      </a:cubicBezTo>
                      <a:cubicBezTo>
                        <a:pt x="79" y="135"/>
                        <a:pt x="85" y="138"/>
                        <a:pt x="92" y="138"/>
                      </a:cubicBezTo>
                      <a:cubicBezTo>
                        <a:pt x="106" y="138"/>
                        <a:pt x="121" y="124"/>
                        <a:pt x="123" y="123"/>
                      </a:cubicBezTo>
                      <a:cubicBezTo>
                        <a:pt x="123" y="123"/>
                        <a:pt x="123" y="123"/>
                        <a:pt x="123" y="123"/>
                      </a:cubicBezTo>
                      <a:cubicBezTo>
                        <a:pt x="137" y="109"/>
                        <a:pt x="144" y="91"/>
                        <a:pt x="144" y="72"/>
                      </a:cubicBezTo>
                      <a:cubicBezTo>
                        <a:pt x="144" y="32"/>
                        <a:pt x="112" y="0"/>
                        <a:pt x="72" y="0"/>
                      </a:cubicBezTo>
                      <a:close/>
                      <a:moveTo>
                        <a:pt x="72" y="0"/>
                      </a:moveTo>
                      <a:cubicBezTo>
                        <a:pt x="72" y="0"/>
                        <a:pt x="72" y="0"/>
                        <a:pt x="7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68580" tIns="34290" rIns="68580" bIns="34290" numCol="1" anchor="t" anchorCtr="0" compatLnSpc="1"/>
                <a:p>
                  <a:endParaRPr lang="zh-CN" altLang="en-US" sz="2400"/>
                </a:p>
              </p:txBody>
            </p:sp>
          </p:grpSp>
        </p:grpSp>
      </p:grpSp>
      <p:sp>
        <p:nvSpPr>
          <p:cNvPr id="161" name="文本框 160"/>
          <p:cNvSpPr txBox="1"/>
          <p:nvPr/>
        </p:nvSpPr>
        <p:spPr>
          <a:xfrm>
            <a:off x="3491231" y="3312362"/>
            <a:ext cx="824230" cy="3225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500" b="1" dirty="0">
                <a:solidFill>
                  <a:schemeClr val="bg1"/>
                </a:solidFill>
              </a:rPr>
              <a:t>check</a:t>
            </a:r>
            <a:r>
              <a:rPr lang="zh-CN" altLang="en-US" sz="1500" b="1" dirty="0">
                <a:solidFill>
                  <a:schemeClr val="bg1"/>
                </a:solidFill>
              </a:rPr>
              <a:t>类</a:t>
            </a:r>
            <a:endParaRPr lang="zh-CN" altLang="en-US" sz="1500" b="1" dirty="0">
              <a:solidFill>
                <a:schemeClr val="bg1"/>
              </a:solidFill>
            </a:endParaRPr>
          </a:p>
        </p:txBody>
      </p:sp>
      <p:cxnSp>
        <p:nvCxnSpPr>
          <p:cNvPr id="162" name="直接连接符 161"/>
          <p:cNvCxnSpPr/>
          <p:nvPr/>
        </p:nvCxnSpPr>
        <p:spPr>
          <a:xfrm flipV="1">
            <a:off x="2289810" y="1007428"/>
            <a:ext cx="1081088" cy="79058"/>
          </a:xfrm>
          <a:prstGeom prst="line">
            <a:avLst/>
          </a:prstGeom>
          <a:ln w="44450" cmpd="sng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>
            <a:stCxn id="31" idx="3"/>
            <a:endCxn id="86" idx="1"/>
          </p:cNvCxnSpPr>
          <p:nvPr/>
        </p:nvCxnSpPr>
        <p:spPr>
          <a:xfrm flipV="1">
            <a:off x="2433320" y="1842770"/>
            <a:ext cx="578485" cy="392430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/>
          <p:nvPr/>
        </p:nvCxnSpPr>
        <p:spPr>
          <a:xfrm flipV="1">
            <a:off x="4457383" y="1471771"/>
            <a:ext cx="1327785" cy="202883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>
            <a:endCxn id="109" idx="1"/>
          </p:cNvCxnSpPr>
          <p:nvPr/>
        </p:nvCxnSpPr>
        <p:spPr>
          <a:xfrm>
            <a:off x="4427220" y="1775460"/>
            <a:ext cx="1633220" cy="32258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5196840" y="2962910"/>
            <a:ext cx="1103630" cy="113030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接连接符 166"/>
          <p:cNvCxnSpPr>
            <a:endCxn id="137" idx="1"/>
          </p:cNvCxnSpPr>
          <p:nvPr/>
        </p:nvCxnSpPr>
        <p:spPr>
          <a:xfrm flipV="1">
            <a:off x="5092700" y="2576195"/>
            <a:ext cx="1186815" cy="101600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接连接符 167"/>
          <p:cNvCxnSpPr>
            <a:stCxn id="118" idx="3"/>
            <a:endCxn id="18" idx="1"/>
          </p:cNvCxnSpPr>
          <p:nvPr/>
        </p:nvCxnSpPr>
        <p:spPr>
          <a:xfrm flipV="1">
            <a:off x="2208689" y="2795588"/>
            <a:ext cx="546735" cy="200660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连接符 168"/>
          <p:cNvCxnSpPr>
            <a:endCxn id="156" idx="1"/>
          </p:cNvCxnSpPr>
          <p:nvPr/>
        </p:nvCxnSpPr>
        <p:spPr>
          <a:xfrm flipV="1">
            <a:off x="2331561" y="3540284"/>
            <a:ext cx="447199" cy="149543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接连接符 169"/>
          <p:cNvCxnSpPr>
            <a:endCxn id="146" idx="1"/>
          </p:cNvCxnSpPr>
          <p:nvPr/>
        </p:nvCxnSpPr>
        <p:spPr>
          <a:xfrm>
            <a:off x="2346008" y="3682365"/>
            <a:ext cx="426720" cy="611981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直接连接符 170"/>
          <p:cNvCxnSpPr/>
          <p:nvPr/>
        </p:nvCxnSpPr>
        <p:spPr>
          <a:xfrm flipV="1">
            <a:off x="2336165" y="3532346"/>
            <a:ext cx="447199" cy="149543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/>
        </p:nvSpPr>
        <p:spPr>
          <a:xfrm>
            <a:off x="1203124" y="1035607"/>
            <a:ext cx="2686431" cy="231589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等腰三角形 3"/>
          <p:cNvSpPr/>
          <p:nvPr/>
        </p:nvSpPr>
        <p:spPr>
          <a:xfrm flipV="1">
            <a:off x="1203124" y="1792004"/>
            <a:ext cx="2686431" cy="231589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" name="文本框 5"/>
          <p:cNvSpPr txBox="1"/>
          <p:nvPr/>
        </p:nvSpPr>
        <p:spPr>
          <a:xfrm>
            <a:off x="1927244" y="2188202"/>
            <a:ext cx="1803647" cy="70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50" smtClean="0">
                <a:solidFill>
                  <a:schemeClr val="bg1">
                    <a:alpha val="88000"/>
                  </a:schemeClr>
                </a:solidFill>
                <a:latin typeface="MElle HK Light" panose="020B0604020202020204" pitchFamily="2" charset="-120"/>
                <a:ea typeface="MElle HK Light" panose="020B0604020202020204" pitchFamily="2" charset="-120"/>
              </a:rPr>
              <a:t>three</a:t>
            </a:r>
            <a:endParaRPr lang="zh-CN" altLang="en-US" sz="4050">
              <a:solidFill>
                <a:schemeClr val="bg1">
                  <a:alpha val="88000"/>
                </a:schemeClr>
              </a:solidFill>
              <a:latin typeface="MElle HK Light" panose="020B0604020202020204" pitchFamily="2" charset="-120"/>
              <a:ea typeface="MElle HK Light" panose="020B0604020202020204" pitchFamily="2" charset="-12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80421" y="2211860"/>
            <a:ext cx="4716780" cy="777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500" spc="600" dirty="0">
                <a:solidFill>
                  <a:schemeClr val="bg1">
                    <a:lumMod val="95000"/>
                  </a:schemeClr>
                </a:solidFill>
              </a:rPr>
              <a:t>概要设计说明书</a:t>
            </a:r>
            <a:endParaRPr lang="zh-CN" altLang="en-US" sz="4500" spc="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4875419" y="1778367"/>
            <a:ext cx="1539431" cy="1953893"/>
          </a:xfrm>
          <a:custGeom>
            <a:avLst/>
            <a:gdLst>
              <a:gd name="connsiteX0" fmla="*/ 265250 w 2052575"/>
              <a:gd name="connsiteY0" fmla="*/ 0 h 2605191"/>
              <a:gd name="connsiteX1" fmla="*/ 1953005 w 2052575"/>
              <a:gd name="connsiteY1" fmla="*/ 0 h 2605191"/>
              <a:gd name="connsiteX2" fmla="*/ 2052575 w 2052575"/>
              <a:gd name="connsiteY2" fmla="*/ 99570 h 2605191"/>
              <a:gd name="connsiteX3" fmla="*/ 2052575 w 2052575"/>
              <a:gd name="connsiteY3" fmla="*/ 2505621 h 2605191"/>
              <a:gd name="connsiteX4" fmla="*/ 1953005 w 2052575"/>
              <a:gd name="connsiteY4" fmla="*/ 2605191 h 2605191"/>
              <a:gd name="connsiteX5" fmla="*/ 99570 w 2052575"/>
              <a:gd name="connsiteY5" fmla="*/ 2605191 h 2605191"/>
              <a:gd name="connsiteX6" fmla="*/ 0 w 2052575"/>
              <a:gd name="connsiteY6" fmla="*/ 2505621 h 2605191"/>
              <a:gd name="connsiteX7" fmla="*/ 0 w 2052575"/>
              <a:gd name="connsiteY7" fmla="*/ 206057 h 2605191"/>
              <a:gd name="connsiteX8" fmla="*/ 49250 w 2052575"/>
              <a:gd name="connsiteY8" fmla="*/ 216000 h 2605191"/>
              <a:gd name="connsiteX9" fmla="*/ 265250 w 2052575"/>
              <a:gd name="connsiteY9" fmla="*/ 0 h 260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2575" h="2605191">
                <a:moveTo>
                  <a:pt x="265250" y="0"/>
                </a:moveTo>
                <a:lnTo>
                  <a:pt x="1953005" y="0"/>
                </a:lnTo>
                <a:cubicBezTo>
                  <a:pt x="2007996" y="0"/>
                  <a:pt x="2052575" y="44579"/>
                  <a:pt x="2052575" y="99570"/>
                </a:cubicBezTo>
                <a:lnTo>
                  <a:pt x="2052575" y="2505621"/>
                </a:lnTo>
                <a:cubicBezTo>
                  <a:pt x="2052575" y="2560612"/>
                  <a:pt x="2007996" y="2605191"/>
                  <a:pt x="1953005" y="2605191"/>
                </a:cubicBezTo>
                <a:lnTo>
                  <a:pt x="99570" y="2605191"/>
                </a:lnTo>
                <a:cubicBezTo>
                  <a:pt x="44579" y="2605191"/>
                  <a:pt x="0" y="2560612"/>
                  <a:pt x="0" y="2505621"/>
                </a:cubicBezTo>
                <a:lnTo>
                  <a:pt x="0" y="206057"/>
                </a:lnTo>
                <a:lnTo>
                  <a:pt x="49250" y="216000"/>
                </a:lnTo>
                <a:cubicBezTo>
                  <a:pt x="168544" y="216000"/>
                  <a:pt x="265250" y="119294"/>
                  <a:pt x="26525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>
                <a:ea typeface="方正粗谭黑简体" panose="02000000000000000000" pitchFamily="2" charset="-122"/>
              </a:rPr>
              <a:t>数据设计</a:t>
            </a:r>
            <a:endParaRPr lang="zh-CN" altLang="en-US">
              <a:ea typeface="方正粗谭黑简体" panose="02000000000000000000" pitchFamily="2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730088" y="1585411"/>
            <a:ext cx="324000" cy="32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100" b="1" i="1"/>
              <a:t>3</a:t>
            </a:r>
            <a:endParaRPr lang="zh-CN" altLang="en-US" sz="2100" b="1" i="1"/>
          </a:p>
        </p:txBody>
      </p:sp>
      <p:sp>
        <p:nvSpPr>
          <p:cNvPr id="10" name="任意多边形 9"/>
          <p:cNvSpPr/>
          <p:nvPr/>
        </p:nvSpPr>
        <p:spPr>
          <a:xfrm>
            <a:off x="873541" y="1778367"/>
            <a:ext cx="1539431" cy="1953893"/>
          </a:xfrm>
          <a:custGeom>
            <a:avLst/>
            <a:gdLst>
              <a:gd name="connsiteX0" fmla="*/ 265250 w 2052575"/>
              <a:gd name="connsiteY0" fmla="*/ 0 h 2605191"/>
              <a:gd name="connsiteX1" fmla="*/ 1953005 w 2052575"/>
              <a:gd name="connsiteY1" fmla="*/ 0 h 2605191"/>
              <a:gd name="connsiteX2" fmla="*/ 2052575 w 2052575"/>
              <a:gd name="connsiteY2" fmla="*/ 99570 h 2605191"/>
              <a:gd name="connsiteX3" fmla="*/ 2052575 w 2052575"/>
              <a:gd name="connsiteY3" fmla="*/ 2505621 h 2605191"/>
              <a:gd name="connsiteX4" fmla="*/ 1953005 w 2052575"/>
              <a:gd name="connsiteY4" fmla="*/ 2605191 h 2605191"/>
              <a:gd name="connsiteX5" fmla="*/ 99570 w 2052575"/>
              <a:gd name="connsiteY5" fmla="*/ 2605191 h 2605191"/>
              <a:gd name="connsiteX6" fmla="*/ 0 w 2052575"/>
              <a:gd name="connsiteY6" fmla="*/ 2505621 h 2605191"/>
              <a:gd name="connsiteX7" fmla="*/ 0 w 2052575"/>
              <a:gd name="connsiteY7" fmla="*/ 206057 h 2605191"/>
              <a:gd name="connsiteX8" fmla="*/ 49250 w 2052575"/>
              <a:gd name="connsiteY8" fmla="*/ 216000 h 2605191"/>
              <a:gd name="connsiteX9" fmla="*/ 265250 w 2052575"/>
              <a:gd name="connsiteY9" fmla="*/ 0 h 260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2575" h="2605191">
                <a:moveTo>
                  <a:pt x="265250" y="0"/>
                </a:moveTo>
                <a:lnTo>
                  <a:pt x="1953005" y="0"/>
                </a:lnTo>
                <a:cubicBezTo>
                  <a:pt x="2007996" y="0"/>
                  <a:pt x="2052575" y="44579"/>
                  <a:pt x="2052575" y="99570"/>
                </a:cubicBezTo>
                <a:lnTo>
                  <a:pt x="2052575" y="2505621"/>
                </a:lnTo>
                <a:cubicBezTo>
                  <a:pt x="2052575" y="2560612"/>
                  <a:pt x="2007996" y="2605191"/>
                  <a:pt x="1953005" y="2605191"/>
                </a:cubicBezTo>
                <a:lnTo>
                  <a:pt x="99570" y="2605191"/>
                </a:lnTo>
                <a:cubicBezTo>
                  <a:pt x="44579" y="2605191"/>
                  <a:pt x="0" y="2560612"/>
                  <a:pt x="0" y="2505621"/>
                </a:cubicBezTo>
                <a:lnTo>
                  <a:pt x="0" y="206057"/>
                </a:lnTo>
                <a:lnTo>
                  <a:pt x="49250" y="216000"/>
                </a:lnTo>
                <a:cubicBezTo>
                  <a:pt x="168544" y="216000"/>
                  <a:pt x="265250" y="119294"/>
                  <a:pt x="26525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>
                <a:ea typeface="方正粗谭黑简体" panose="02000000000000000000" pitchFamily="2" charset="-122"/>
              </a:rPr>
              <a:t>任务概述</a:t>
            </a:r>
            <a:endParaRPr lang="zh-CN" altLang="en-US">
              <a:ea typeface="方正粗谭黑简体" panose="02000000000000000000" pitchFamily="2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728210" y="1585411"/>
            <a:ext cx="324000" cy="32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100" b="1" i="1"/>
              <a:t>1</a:t>
            </a:r>
            <a:endParaRPr lang="zh-CN" altLang="en-US" sz="2100" b="1" i="1"/>
          </a:p>
        </p:txBody>
      </p:sp>
      <p:sp>
        <p:nvSpPr>
          <p:cNvPr id="12" name="任意多边形 11"/>
          <p:cNvSpPr/>
          <p:nvPr/>
        </p:nvSpPr>
        <p:spPr>
          <a:xfrm>
            <a:off x="2874480" y="1778367"/>
            <a:ext cx="1539431" cy="1953893"/>
          </a:xfrm>
          <a:custGeom>
            <a:avLst/>
            <a:gdLst>
              <a:gd name="connsiteX0" fmla="*/ 265250 w 2052575"/>
              <a:gd name="connsiteY0" fmla="*/ 0 h 2605191"/>
              <a:gd name="connsiteX1" fmla="*/ 1953005 w 2052575"/>
              <a:gd name="connsiteY1" fmla="*/ 0 h 2605191"/>
              <a:gd name="connsiteX2" fmla="*/ 2052575 w 2052575"/>
              <a:gd name="connsiteY2" fmla="*/ 99570 h 2605191"/>
              <a:gd name="connsiteX3" fmla="*/ 2052575 w 2052575"/>
              <a:gd name="connsiteY3" fmla="*/ 2505621 h 2605191"/>
              <a:gd name="connsiteX4" fmla="*/ 1953005 w 2052575"/>
              <a:gd name="connsiteY4" fmla="*/ 2605191 h 2605191"/>
              <a:gd name="connsiteX5" fmla="*/ 99570 w 2052575"/>
              <a:gd name="connsiteY5" fmla="*/ 2605191 h 2605191"/>
              <a:gd name="connsiteX6" fmla="*/ 0 w 2052575"/>
              <a:gd name="connsiteY6" fmla="*/ 2505621 h 2605191"/>
              <a:gd name="connsiteX7" fmla="*/ 0 w 2052575"/>
              <a:gd name="connsiteY7" fmla="*/ 206057 h 2605191"/>
              <a:gd name="connsiteX8" fmla="*/ 49250 w 2052575"/>
              <a:gd name="connsiteY8" fmla="*/ 216000 h 2605191"/>
              <a:gd name="connsiteX9" fmla="*/ 265250 w 2052575"/>
              <a:gd name="connsiteY9" fmla="*/ 0 h 260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2575" h="2605191">
                <a:moveTo>
                  <a:pt x="265250" y="0"/>
                </a:moveTo>
                <a:lnTo>
                  <a:pt x="1953005" y="0"/>
                </a:lnTo>
                <a:cubicBezTo>
                  <a:pt x="2007996" y="0"/>
                  <a:pt x="2052575" y="44579"/>
                  <a:pt x="2052575" y="99570"/>
                </a:cubicBezTo>
                <a:lnTo>
                  <a:pt x="2052575" y="2505621"/>
                </a:lnTo>
                <a:cubicBezTo>
                  <a:pt x="2052575" y="2560612"/>
                  <a:pt x="2007996" y="2605191"/>
                  <a:pt x="1953005" y="2605191"/>
                </a:cubicBezTo>
                <a:lnTo>
                  <a:pt x="99570" y="2605191"/>
                </a:lnTo>
                <a:cubicBezTo>
                  <a:pt x="44579" y="2605191"/>
                  <a:pt x="0" y="2560612"/>
                  <a:pt x="0" y="2505621"/>
                </a:cubicBezTo>
                <a:lnTo>
                  <a:pt x="0" y="206057"/>
                </a:lnTo>
                <a:lnTo>
                  <a:pt x="49250" y="216000"/>
                </a:lnTo>
                <a:cubicBezTo>
                  <a:pt x="168544" y="216000"/>
                  <a:pt x="265250" y="119294"/>
                  <a:pt x="26525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>
                <a:ea typeface="方正粗谭黑简体" panose="02000000000000000000" pitchFamily="2" charset="-122"/>
              </a:rPr>
              <a:t>总体设计</a:t>
            </a:r>
            <a:endParaRPr lang="zh-CN" altLang="en-US">
              <a:ea typeface="方正粗谭黑简体" panose="02000000000000000000" pitchFamily="2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729149" y="1585411"/>
            <a:ext cx="324000" cy="32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100" b="1" i="1"/>
              <a:t>2</a:t>
            </a:r>
            <a:endParaRPr lang="zh-CN" altLang="en-US" sz="2100" b="1" i="1"/>
          </a:p>
        </p:txBody>
      </p:sp>
      <p:sp>
        <p:nvSpPr>
          <p:cNvPr id="14" name="任意多边形 13"/>
          <p:cNvSpPr/>
          <p:nvPr/>
        </p:nvSpPr>
        <p:spPr>
          <a:xfrm>
            <a:off x="6876359" y="1778367"/>
            <a:ext cx="1539431" cy="1953893"/>
          </a:xfrm>
          <a:custGeom>
            <a:avLst/>
            <a:gdLst>
              <a:gd name="connsiteX0" fmla="*/ 265250 w 2052575"/>
              <a:gd name="connsiteY0" fmla="*/ 0 h 2605191"/>
              <a:gd name="connsiteX1" fmla="*/ 1953005 w 2052575"/>
              <a:gd name="connsiteY1" fmla="*/ 0 h 2605191"/>
              <a:gd name="connsiteX2" fmla="*/ 2052575 w 2052575"/>
              <a:gd name="connsiteY2" fmla="*/ 99570 h 2605191"/>
              <a:gd name="connsiteX3" fmla="*/ 2052575 w 2052575"/>
              <a:gd name="connsiteY3" fmla="*/ 2505621 h 2605191"/>
              <a:gd name="connsiteX4" fmla="*/ 1953005 w 2052575"/>
              <a:gd name="connsiteY4" fmla="*/ 2605191 h 2605191"/>
              <a:gd name="connsiteX5" fmla="*/ 99570 w 2052575"/>
              <a:gd name="connsiteY5" fmla="*/ 2605191 h 2605191"/>
              <a:gd name="connsiteX6" fmla="*/ 0 w 2052575"/>
              <a:gd name="connsiteY6" fmla="*/ 2505621 h 2605191"/>
              <a:gd name="connsiteX7" fmla="*/ 0 w 2052575"/>
              <a:gd name="connsiteY7" fmla="*/ 206057 h 2605191"/>
              <a:gd name="connsiteX8" fmla="*/ 49250 w 2052575"/>
              <a:gd name="connsiteY8" fmla="*/ 216000 h 2605191"/>
              <a:gd name="connsiteX9" fmla="*/ 265250 w 2052575"/>
              <a:gd name="connsiteY9" fmla="*/ 0 h 260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2575" h="2605191">
                <a:moveTo>
                  <a:pt x="265250" y="0"/>
                </a:moveTo>
                <a:lnTo>
                  <a:pt x="1953005" y="0"/>
                </a:lnTo>
                <a:cubicBezTo>
                  <a:pt x="2007996" y="0"/>
                  <a:pt x="2052575" y="44579"/>
                  <a:pt x="2052575" y="99570"/>
                </a:cubicBezTo>
                <a:lnTo>
                  <a:pt x="2052575" y="2505621"/>
                </a:lnTo>
                <a:cubicBezTo>
                  <a:pt x="2052575" y="2560612"/>
                  <a:pt x="2007996" y="2605191"/>
                  <a:pt x="1953005" y="2605191"/>
                </a:cubicBezTo>
                <a:lnTo>
                  <a:pt x="99570" y="2605191"/>
                </a:lnTo>
                <a:cubicBezTo>
                  <a:pt x="44579" y="2605191"/>
                  <a:pt x="0" y="2560612"/>
                  <a:pt x="0" y="2505621"/>
                </a:cubicBezTo>
                <a:lnTo>
                  <a:pt x="0" y="206057"/>
                </a:lnTo>
                <a:lnTo>
                  <a:pt x="49250" y="216000"/>
                </a:lnTo>
                <a:cubicBezTo>
                  <a:pt x="168544" y="216000"/>
                  <a:pt x="265250" y="119294"/>
                  <a:pt x="26525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>
                <a:ea typeface="方正粗谭黑简体" panose="02000000000000000000" pitchFamily="2" charset="-122"/>
              </a:rPr>
              <a:t>运行和错误</a:t>
            </a:r>
            <a:endParaRPr lang="zh-CN" altLang="en-US">
              <a:ea typeface="方正粗谭黑简体" panose="02000000000000000000" pitchFamily="2" charset="-122"/>
            </a:endParaRPr>
          </a:p>
          <a:p>
            <a:pPr algn="ctr"/>
            <a:r>
              <a:rPr lang="zh-CN" altLang="en-US">
                <a:ea typeface="方正粗谭黑简体" panose="02000000000000000000" pitchFamily="2" charset="-122"/>
              </a:rPr>
              <a:t>设计</a:t>
            </a:r>
            <a:endParaRPr lang="zh-CN" altLang="en-US">
              <a:ea typeface="方正粗谭黑简体" panose="02000000000000000000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731028" y="1585411"/>
            <a:ext cx="324000" cy="32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100" b="1" i="1"/>
              <a:t>4</a:t>
            </a:r>
            <a:endParaRPr lang="zh-CN" altLang="en-US" sz="2100" b="1" i="1"/>
          </a:p>
        </p:txBody>
      </p:sp>
      <p:grpSp>
        <p:nvGrpSpPr>
          <p:cNvPr id="21" name="组合 20"/>
          <p:cNvGrpSpPr/>
          <p:nvPr/>
        </p:nvGrpSpPr>
        <p:grpSpPr>
          <a:xfrm>
            <a:off x="504594" y="503660"/>
            <a:ext cx="1650920" cy="320040"/>
            <a:chOff x="672792" y="671547"/>
            <a:chExt cx="2201227" cy="426720"/>
          </a:xfrm>
        </p:grpSpPr>
        <p:sp>
          <p:nvSpPr>
            <p:cNvPr id="22" name="矩形 21"/>
            <p:cNvSpPr/>
            <p:nvPr/>
          </p:nvSpPr>
          <p:spPr>
            <a:xfrm>
              <a:off x="852179" y="671547"/>
              <a:ext cx="2021840" cy="4267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宋体" panose="02010600030101010101" pitchFamily="2" charset="-122"/>
                  <a:cs typeface="Meiryo UI" panose="020B0604030504040204" pitchFamily="34" charset="-128"/>
                </a:rPr>
                <a:t>概要设计说明书</a:t>
              </a:r>
              <a:endParaRPr lang="zh-CN" sz="1500" dirty="0">
                <a:solidFill>
                  <a:schemeClr val="bg1"/>
                </a:solidFill>
                <a:latin typeface="Meiryo UI" panose="020B0604030504040204" pitchFamily="34" charset="-128"/>
                <a:ea typeface="宋体" panose="02010600030101010101" pitchFamily="2" charset="-122"/>
                <a:cs typeface="Meiryo UI" panose="020B0604030504040204" pitchFamily="34" charset="-128"/>
              </a:endParaRPr>
            </a:p>
          </p:txBody>
        </p:sp>
        <p:sp>
          <p:nvSpPr>
            <p:cNvPr id="23" name="直角三角形 22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4" name="直角三角形 23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2248853" y="900113"/>
            <a:ext cx="2764631" cy="10515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sz="21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任务概述主要针对项目的运行环境以及用户需求进行阐述</a:t>
            </a:r>
            <a:endParaRPr lang="zh-CN" sz="21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429953" y="2111216"/>
            <a:ext cx="2841308" cy="1691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sz="21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通过任务概述，项目开发，维护，测试人员可以初步了解项目的总体设计方向和概况</a:t>
            </a:r>
            <a:endParaRPr lang="zh-CN" sz="21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504594" y="472228"/>
            <a:ext cx="1343739" cy="331470"/>
            <a:chOff x="672792" y="629637"/>
            <a:chExt cx="1791652" cy="441960"/>
          </a:xfrm>
        </p:grpSpPr>
        <p:sp>
          <p:nvSpPr>
            <p:cNvPr id="44" name="矩形 43"/>
            <p:cNvSpPr/>
            <p:nvPr/>
          </p:nvSpPr>
          <p:spPr>
            <a:xfrm>
              <a:off x="1118244" y="629637"/>
              <a:ext cx="1346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宋体" panose="02010600030101010101" pitchFamily="2" charset="-122"/>
                  <a:cs typeface="Meiryo UI" panose="020B0604030504040204" pitchFamily="34" charset="-128"/>
                </a:rPr>
                <a:t>任务概述</a:t>
              </a:r>
              <a:r>
                <a:rPr lang="en-US" alt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45" name="直角三角形 44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46" name="直角三角形 45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48" name="对象 47"/>
          <p:cNvGraphicFramePr/>
          <p:nvPr/>
        </p:nvGraphicFramePr>
        <p:xfrm>
          <a:off x="1050608" y="2225516"/>
          <a:ext cx="1904048" cy="25126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" name="" r:id="rId1" imgW="2163445" imgH="1043940" progId="Word.Document.8">
                  <p:embed/>
                </p:oleObj>
              </mc:Choice>
              <mc:Fallback>
                <p:oleObj name="" r:id="rId1" imgW="2163445" imgH="1043940" progId="Word.Document.8">
                  <p:embed/>
                  <p:pic>
                    <p:nvPicPr>
                      <p:cNvPr id="0" name="图片 48"/>
                      <p:cNvPicPr/>
                      <p:nvPr/>
                    </p:nvPicPr>
                    <p:blipFill>
                      <a:blip r:embed="rId2"/>
                      <a:srcRect r="51907"/>
                      <a:stretch>
                        <a:fillRect/>
                      </a:stretch>
                    </p:blipFill>
                    <p:spPr>
                      <a:xfrm>
                        <a:off x="1050608" y="2225516"/>
                        <a:ext cx="1904048" cy="25126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文本框 50"/>
          <p:cNvSpPr txBox="1"/>
          <p:nvPr/>
        </p:nvSpPr>
        <p:spPr>
          <a:xfrm>
            <a:off x="4438174" y="3609023"/>
            <a:ext cx="3148965" cy="10515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100">
                <a:solidFill>
                  <a:schemeClr val="bg1"/>
                </a:solidFill>
              </a:rPr>
              <a:t>明确项目是运行在安卓平台上，用于实现记账，绘图制表，日记等主要功能</a:t>
            </a:r>
            <a:endParaRPr lang="zh-CN" altLang="en-US" sz="21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03124" y="1035607"/>
            <a:ext cx="2686431" cy="3072287"/>
            <a:chOff x="2097740" y="1026947"/>
            <a:chExt cx="3581908" cy="4096383"/>
          </a:xfrm>
        </p:grpSpPr>
        <p:sp>
          <p:nvSpPr>
            <p:cNvPr id="3" name="等腰三角形 2"/>
            <p:cNvSpPr/>
            <p:nvPr/>
          </p:nvSpPr>
          <p:spPr>
            <a:xfrm>
              <a:off x="2097740" y="1026947"/>
              <a:ext cx="3581908" cy="3087853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4" name="等腰三角形 3"/>
            <p:cNvSpPr/>
            <p:nvPr/>
          </p:nvSpPr>
          <p:spPr>
            <a:xfrm flipV="1">
              <a:off x="2097740" y="2035477"/>
              <a:ext cx="3581908" cy="3087853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765300" y="2162810"/>
            <a:ext cx="1767840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楷体" panose="02010600040101010101" charset="-122"/>
                <a:ea typeface="华文楷体" panose="02010600040101010101" charset="-122"/>
              </a:rPr>
              <a:t>糊涂神</a:t>
            </a:r>
            <a:endParaRPr lang="zh-CN" altLang="en-US" sz="3600" b="1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80421" y="673572"/>
            <a:ext cx="140462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spc="600">
                <a:solidFill>
                  <a:schemeClr val="bg1">
                    <a:lumMod val="9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系统简介</a:t>
            </a:r>
            <a:endParaRPr lang="zh-CN" altLang="en-US" b="1" spc="600">
              <a:solidFill>
                <a:schemeClr val="bg1">
                  <a:lumMod val="9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080510" y="1158716"/>
            <a:ext cx="4282440" cy="3404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      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Segoe UI Semilight" panose="020B0402040204020203" pitchFamily="34" charset="0"/>
              </a:rPr>
              <a:t>糊涂神手帐软件是一款基于安卓平台可以在手机上运行的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Segoe UI Semilight" panose="020B0402040204020203" pitchFamily="34" charset="0"/>
              </a:rPr>
              <a:t>app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Segoe UI Semilight" panose="020B0402040204020203" pitchFamily="34" charset="0"/>
              </a:rPr>
              <a:t>。开发过程使用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Segoe UI Semilight" panose="020B0402040204020203" pitchFamily="34" charset="0"/>
              </a:rPr>
              <a:t>Java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Segoe UI Semilight" panose="020B0402040204020203" pitchFamily="34" charset="0"/>
              </a:rPr>
              <a:t>语言，全程在</a:t>
            </a:r>
            <a:r>
              <a:rPr lang="en-US" altLang="zh-CN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Segoe UI Semilight" panose="020B0402040204020203" pitchFamily="34" charset="0"/>
              </a:rPr>
              <a:t>android studio</a:t>
            </a:r>
            <a:r>
              <a:rPr lang="zh-CN" altLang="en-US" dirty="0">
                <a:solidFill>
                  <a:schemeClr val="bg1"/>
                </a:solidFill>
                <a:latin typeface="华文楷体" panose="02010600040101010101" charset="-122"/>
                <a:ea typeface="华文楷体" panose="02010600040101010101" charset="-122"/>
                <a:cs typeface="Segoe UI Semilight" panose="020B0402040204020203" pitchFamily="34" charset="0"/>
              </a:rPr>
              <a:t>平台上开发。它包括了日记记录，账目记录和涂鸦三个大板块，提供给用户一个记录生活的工具。用户可以在日记板块中记录文字，也可以记录照片和视频，而在账目板块可以选择收支图表生成。在涂鸦中，可以支持自定义颜色的选择，让用户体验更加舒心。</a:t>
            </a:r>
            <a:endParaRPr lang="zh-CN" altLang="en-US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Segoe UI Semilight" panose="020B0402040204020203" pitchFamily="34" charset="0"/>
            </a:endParaRPr>
          </a:p>
          <a:p>
            <a:endParaRPr lang="zh-CN" altLang="en-US" sz="1200" dirty="0">
              <a:solidFill>
                <a:schemeClr val="bg1"/>
              </a:solidFill>
              <a:latin typeface="华文楷体" panose="02010600040101010101" charset="-122"/>
              <a:ea typeface="华文楷体" panose="02010600040101010101" charset="-122"/>
              <a:cs typeface="Segoe UI Semilight" panose="020B0402040204020203" pitchFamily="34" charset="0"/>
            </a:endParaRPr>
          </a:p>
          <a:p>
            <a:endParaRPr lang="zh-CN" altLang="en-US" sz="12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zh-CN" altLang="en-US" sz="1200" dirty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565021" y="1758924"/>
            <a:ext cx="6007196" cy="1642092"/>
            <a:chOff x="2735740" y="2992144"/>
            <a:chExt cx="6594167" cy="1802543"/>
          </a:xfrm>
        </p:grpSpPr>
        <p:cxnSp>
          <p:nvCxnSpPr>
            <p:cNvPr id="2" name="直接连接符 1"/>
            <p:cNvCxnSpPr/>
            <p:nvPr/>
          </p:nvCxnSpPr>
          <p:spPr>
            <a:xfrm>
              <a:off x="2735740" y="3903072"/>
              <a:ext cx="1879364" cy="891615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"/>
            <p:cNvCxnSpPr/>
            <p:nvPr/>
          </p:nvCxnSpPr>
          <p:spPr>
            <a:xfrm flipH="1">
              <a:off x="4618510" y="3985290"/>
              <a:ext cx="1412491" cy="80730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/>
          </p:nvCxnSpPr>
          <p:spPr>
            <a:xfrm flipV="1">
              <a:off x="6027595" y="3903072"/>
              <a:ext cx="2501213" cy="83838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 flipH="1">
              <a:off x="8528808" y="2992144"/>
              <a:ext cx="801099" cy="910927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7886782" y="3469404"/>
              <a:ext cx="642026" cy="433667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6027595" y="3986910"/>
              <a:ext cx="349625" cy="385856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4423821" y="4179838"/>
              <a:ext cx="195851" cy="610889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矩形 9"/>
          <p:cNvSpPr/>
          <p:nvPr/>
        </p:nvSpPr>
        <p:spPr>
          <a:xfrm>
            <a:off x="493604" y="2688499"/>
            <a:ext cx="1338151" cy="274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smtClean="0">
                <a:solidFill>
                  <a:schemeClr val="accent4"/>
                </a:solidFill>
              </a:rPr>
              <a:t>处理流程</a:t>
            </a:r>
            <a:endParaRPr lang="zh-CN" altLang="en-US" sz="1200" b="1" smtClean="0">
              <a:solidFill>
                <a:schemeClr val="accent4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62197" y="2995784"/>
            <a:ext cx="2093958" cy="1188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登录处理流程	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功能选择流程	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账单记录流程	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日记记录流程	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绘图记录流程	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图表转换流程</a:t>
            </a:r>
            <a:r>
              <a:rPr lang="en-US" altLang="zh-CN" sz="105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	</a:t>
            </a:r>
            <a:endParaRPr lang="en-US" altLang="zh-CN" sz="105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747080" y="3432871"/>
            <a:ext cx="1338151" cy="276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smtClean="0">
                <a:solidFill>
                  <a:schemeClr val="accent4"/>
                </a:solidFill>
              </a:rPr>
              <a:t>总体结构</a:t>
            </a:r>
            <a:r>
              <a:rPr lang="en-US" altLang="zh-CN" sz="1200" b="1" smtClean="0">
                <a:solidFill>
                  <a:schemeClr val="accent4"/>
                </a:solidFill>
              </a:rPr>
              <a:t> </a:t>
            </a:r>
            <a:endParaRPr lang="zh-CN" altLang="en-US" sz="1200" b="1">
              <a:solidFill>
                <a:schemeClr val="accent4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960370" y="3699034"/>
            <a:ext cx="1480661" cy="640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系统主要划分为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5个模块，3个功能模块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216399" y="1758987"/>
            <a:ext cx="1338151" cy="276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smtClean="0">
                <a:solidFill>
                  <a:schemeClr val="accent4"/>
                </a:solidFill>
              </a:rPr>
              <a:t>模块外部设计</a:t>
            </a:r>
            <a:r>
              <a:rPr lang="en-US" altLang="zh-CN" sz="1200" b="1" smtClean="0">
                <a:solidFill>
                  <a:schemeClr val="accent4"/>
                </a:solidFill>
              </a:rPr>
              <a:t> </a:t>
            </a:r>
            <a:endParaRPr lang="zh-CN" altLang="en-US" sz="1200" b="1">
              <a:solidFill>
                <a:schemeClr val="accent4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322602" y="2028648"/>
            <a:ext cx="2093958" cy="640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登录模块</a:t>
            </a:r>
            <a:r>
              <a:rPr lang="zh-CN" altLang="en-US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，</a:t>
            </a:r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基础设置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系统与其他功能模块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alt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之间建立联系</a:t>
            </a:r>
            <a:endParaRPr lang="en-US" altLang="zh-CN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16381" y="2741975"/>
            <a:ext cx="1338151" cy="274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smtClean="0">
                <a:solidFill>
                  <a:schemeClr val="accent4"/>
                </a:solidFill>
              </a:rPr>
              <a:t>功能分配</a:t>
            </a:r>
            <a:endParaRPr lang="zh-CN" altLang="en-US" sz="1200" b="1" smtClean="0">
              <a:solidFill>
                <a:schemeClr val="accent4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842284" y="2952750"/>
            <a:ext cx="1500664" cy="822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需求分析中所阐述的功能与设计过程中的模块之间的实现关联</a:t>
            </a:r>
            <a:endParaRPr lang="zh-CN" altLang="en-US" sz="12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416420" y="471800"/>
            <a:ext cx="1338151" cy="276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smtClean="0">
                <a:solidFill>
                  <a:schemeClr val="accent4"/>
                </a:solidFill>
              </a:rPr>
              <a:t>接口设计</a:t>
            </a:r>
            <a:r>
              <a:rPr lang="en-US" altLang="zh-CN" sz="1200" b="1" smtClean="0">
                <a:solidFill>
                  <a:schemeClr val="accent4"/>
                </a:solidFill>
              </a:rPr>
              <a:t> </a:t>
            </a:r>
            <a:endParaRPr lang="zh-CN" altLang="en-US" sz="1200" b="1">
              <a:solidFill>
                <a:schemeClr val="accent4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638353" y="667165"/>
            <a:ext cx="2093958" cy="1371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外部接口</a:t>
            </a:r>
            <a:endParaRPr lang="zh-CN" altLang="en-US" sz="12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zh-CN" altLang="en-US" sz="1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   硬件接口：无</a:t>
            </a:r>
            <a:endParaRPr lang="zh-CN" altLang="en-US" sz="12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zh-CN" altLang="en-US" sz="1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   软件接口：相机，相册</a:t>
            </a:r>
            <a:endParaRPr lang="zh-CN" altLang="en-US" sz="12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zh-CN" altLang="en-US" sz="1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   用户界面：简约可爱风</a:t>
            </a:r>
            <a:endParaRPr lang="zh-CN" altLang="en-US" sz="12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zh-CN" altLang="en-US" sz="1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内部接口</a:t>
            </a:r>
            <a:endParaRPr lang="zh-CN" altLang="en-US" sz="12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zh-CN" altLang="en-US" sz="1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    登录与基础设施系统与功能系统连接</a:t>
            </a:r>
            <a:endParaRPr lang="zh-CN" altLang="en-US" sz="12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504594" y="450320"/>
            <a:ext cx="1349930" cy="331470"/>
            <a:chOff x="672792" y="600427"/>
            <a:chExt cx="1799907" cy="441960"/>
          </a:xfrm>
        </p:grpSpPr>
        <p:sp>
          <p:nvSpPr>
            <p:cNvPr id="23" name="矩形 22"/>
            <p:cNvSpPr/>
            <p:nvPr/>
          </p:nvSpPr>
          <p:spPr>
            <a:xfrm>
              <a:off x="1126499" y="600427"/>
              <a:ext cx="1346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宋体" panose="02010600030101010101" pitchFamily="2" charset="-122"/>
                  <a:cs typeface="Meiryo UI" panose="020B0604030504040204" pitchFamily="34" charset="-128"/>
                </a:rPr>
                <a:t>总体设计</a:t>
              </a:r>
              <a:r>
                <a:rPr lang="en-US" alt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24" name="直角三角形 23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5" name="直角三角形 24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2" name="对象 11"/>
          <p:cNvGraphicFramePr/>
          <p:nvPr/>
        </p:nvGraphicFramePr>
        <p:xfrm>
          <a:off x="2068354" y="1264920"/>
          <a:ext cx="2016919" cy="152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" name="" r:id="rId1" imgW="4702810" imgH="1731645" progId="Word.Document.8">
                  <p:embed/>
                </p:oleObj>
              </mc:Choice>
              <mc:Fallback>
                <p:oleObj name="" r:id="rId1" imgW="4702810" imgH="1731645" progId="Word.Document.8">
                  <p:embed/>
                  <p:pic>
                    <p:nvPicPr>
                      <p:cNvPr id="0" name="图片 2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068354" y="1264920"/>
                        <a:ext cx="2016919" cy="152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/>
          <p:nvPr/>
        </p:nvGraphicFramePr>
        <p:xfrm>
          <a:off x="4508659" y="3118961"/>
          <a:ext cx="1748790" cy="14054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" name="" r:id="rId3" imgW="3723005" imgH="1982470" progId="Word.Document.8">
                  <p:embed/>
                </p:oleObj>
              </mc:Choice>
              <mc:Fallback>
                <p:oleObj name="" r:id="rId3" imgW="3723005" imgH="1982470" progId="Word.Document.8">
                  <p:embed/>
                  <p:pic>
                    <p:nvPicPr>
                      <p:cNvPr id="0" name="图片 2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08659" y="3118961"/>
                        <a:ext cx="1748790" cy="14054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rcRect l="28501" t="42486" r="40753" b="33927"/>
          <a:stretch>
            <a:fillRect/>
          </a:stretch>
        </p:blipFill>
        <p:spPr>
          <a:xfrm>
            <a:off x="6090761" y="1475423"/>
            <a:ext cx="2439829" cy="1567815"/>
          </a:xfrm>
          <a:prstGeom prst="rect">
            <a:avLst/>
          </a:prstGeom>
        </p:spPr>
      </p:pic>
      <p:graphicFrame>
        <p:nvGraphicFramePr>
          <p:cNvPr id="10" name="对象 9"/>
          <p:cNvGraphicFramePr/>
          <p:nvPr/>
        </p:nvGraphicFramePr>
        <p:xfrm>
          <a:off x="3427571" y="1475423"/>
          <a:ext cx="2410301" cy="15678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" name="" r:id="rId2" imgW="3239770" imgH="3088640" progId="Word.Document.8">
                  <p:embed/>
                </p:oleObj>
              </mc:Choice>
              <mc:Fallback>
                <p:oleObj name="" r:id="rId2" imgW="3239770" imgH="3088640" progId="Word.Document.8">
                  <p:embed/>
                  <p:pic>
                    <p:nvPicPr>
                      <p:cNvPr id="0" name="图片 10"/>
                      <p:cNvPicPr/>
                      <p:nvPr/>
                    </p:nvPicPr>
                    <p:blipFill>
                      <a:blip r:embed="rId3"/>
                      <a:srcRect l="8769" t="18475" r="29195" b="29223"/>
                    </p:blipFill>
                    <p:spPr>
                      <a:xfrm>
                        <a:off x="3427571" y="1475423"/>
                        <a:ext cx="2410301" cy="15678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/>
          <p:nvPr/>
        </p:nvGraphicFramePr>
        <p:xfrm>
          <a:off x="764381" y="1475423"/>
          <a:ext cx="2344579" cy="167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" name="" r:id="rId4" imgW="2439670" imgH="3208655" progId="Word.Document.8">
                  <p:embed/>
                </p:oleObj>
              </mc:Choice>
              <mc:Fallback>
                <p:oleObj name="" r:id="rId4" imgW="2439670" imgH="3208655" progId="Word.Document.8">
                  <p:embed/>
                  <p:pic>
                    <p:nvPicPr>
                      <p:cNvPr id="0" name="图片 8"/>
                      <p:cNvPicPr/>
                      <p:nvPr/>
                    </p:nvPicPr>
                    <p:blipFill>
                      <a:blip r:embed="rId5"/>
                      <a:srcRect b="52106"/>
                      <a:stretch>
                        <a:fillRect/>
                      </a:stretch>
                    </p:blipFill>
                    <p:spPr>
                      <a:xfrm>
                        <a:off x="764381" y="1475423"/>
                        <a:ext cx="2344579" cy="167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764395" y="3233516"/>
            <a:ext cx="1763983" cy="297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b="1" smtClean="0">
                <a:solidFill>
                  <a:schemeClr val="accent4"/>
                </a:solidFill>
              </a:rPr>
              <a:t>逻辑结构设计</a:t>
            </a:r>
            <a:endParaRPr lang="zh-CN" altLang="en-US" sz="1350" b="1" smtClean="0">
              <a:solidFill>
                <a:schemeClr val="accent4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4381" y="3478530"/>
            <a:ext cx="1988344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数据库的表单中每一个数据项的数据类型，描述等等</a:t>
            </a:r>
            <a:endParaRPr lang="zh-CN" altLang="en-US" sz="12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" name="直角三角形 2"/>
          <p:cNvSpPr/>
          <p:nvPr/>
        </p:nvSpPr>
        <p:spPr>
          <a:xfrm rot="5400000">
            <a:off x="801710" y="1438027"/>
            <a:ext cx="419807" cy="49443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文本框 15"/>
          <p:cNvSpPr txBox="1"/>
          <p:nvPr/>
        </p:nvSpPr>
        <p:spPr>
          <a:xfrm>
            <a:off x="717607" y="1475342"/>
            <a:ext cx="46025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8800" b="1">
                <a:solidFill>
                  <a:schemeClr val="bg1"/>
                </a:solidFill>
                <a:latin typeface="张海山锐谐体2.0-授权联系：Samtype@QQ.com" panose="02000000000000000000" pitchFamily="2" charset="-122"/>
                <a:ea typeface="张海山锐谐体2.0-授权联系：Samtype@QQ.com" panose="02000000000000000000" pitchFamily="2" charset="-122"/>
              </a:defRPr>
            </a:lvl1pPr>
          </a:lstStyle>
          <a:p>
            <a:r>
              <a:rPr lang="en-US" altLang="zh-CN" sz="1200"/>
              <a:t>01</a:t>
            </a:r>
            <a:endParaRPr lang="zh-CN" altLang="en-US" sz="1200"/>
          </a:p>
        </p:txBody>
      </p:sp>
      <p:sp>
        <p:nvSpPr>
          <p:cNvPr id="18" name="直角三角形 17"/>
          <p:cNvSpPr/>
          <p:nvPr/>
        </p:nvSpPr>
        <p:spPr>
          <a:xfrm rot="5400000">
            <a:off x="3464968" y="1428502"/>
            <a:ext cx="419807" cy="49443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文本框 18"/>
          <p:cNvSpPr txBox="1"/>
          <p:nvPr/>
        </p:nvSpPr>
        <p:spPr>
          <a:xfrm>
            <a:off x="3380865" y="1465817"/>
            <a:ext cx="46025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8800" b="1">
                <a:solidFill>
                  <a:schemeClr val="bg1"/>
                </a:solidFill>
                <a:latin typeface="张海山锐谐体2.0-授权联系：Samtype@QQ.com" panose="02000000000000000000" pitchFamily="2" charset="-122"/>
                <a:ea typeface="张海山锐谐体2.0-授权联系：Samtype@QQ.com" panose="02000000000000000000" pitchFamily="2" charset="-122"/>
              </a:defRPr>
            </a:lvl1pPr>
          </a:lstStyle>
          <a:p>
            <a:r>
              <a:rPr lang="en-US" altLang="zh-CN" sz="1200" smtClean="0"/>
              <a:t>02</a:t>
            </a:r>
            <a:endParaRPr lang="zh-CN" altLang="en-US" sz="1200"/>
          </a:p>
        </p:txBody>
      </p:sp>
      <p:sp>
        <p:nvSpPr>
          <p:cNvPr id="21" name="直角三角形 20"/>
          <p:cNvSpPr/>
          <p:nvPr/>
        </p:nvSpPr>
        <p:spPr>
          <a:xfrm rot="5400000">
            <a:off x="6128225" y="1438027"/>
            <a:ext cx="419807" cy="494436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2" name="文本框 21"/>
          <p:cNvSpPr txBox="1"/>
          <p:nvPr/>
        </p:nvSpPr>
        <p:spPr>
          <a:xfrm>
            <a:off x="6044123" y="1475342"/>
            <a:ext cx="460250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8800" b="1">
                <a:solidFill>
                  <a:schemeClr val="bg1"/>
                </a:solidFill>
                <a:latin typeface="张海山锐谐体2.0-授权联系：Samtype@QQ.com" panose="02000000000000000000" pitchFamily="2" charset="-122"/>
                <a:ea typeface="张海山锐谐体2.0-授权联系：Samtype@QQ.com" panose="02000000000000000000" pitchFamily="2" charset="-122"/>
              </a:defRPr>
            </a:lvl1pPr>
          </a:lstStyle>
          <a:p>
            <a:r>
              <a:rPr lang="en-US" altLang="zh-CN" sz="1200" smtClean="0"/>
              <a:t>03</a:t>
            </a:r>
            <a:endParaRPr lang="zh-CN" altLang="en-US" sz="1200"/>
          </a:p>
        </p:txBody>
      </p:sp>
      <p:sp>
        <p:nvSpPr>
          <p:cNvPr id="28" name="文本框 27"/>
          <p:cNvSpPr txBox="1"/>
          <p:nvPr/>
        </p:nvSpPr>
        <p:spPr>
          <a:xfrm>
            <a:off x="3427653" y="3233516"/>
            <a:ext cx="1763983" cy="297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 smtClean="0">
                <a:solidFill>
                  <a:schemeClr val="accent4"/>
                </a:solidFill>
              </a:rPr>
              <a:t>物理结构设计</a:t>
            </a:r>
            <a:endParaRPr lang="en-US" altLang="zh-CN" sz="1350" b="1" smtClean="0">
              <a:solidFill>
                <a:schemeClr val="accent4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427653" y="3478588"/>
            <a:ext cx="2335483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描述每个数据项的存取要求，存取单位，访问方法等</a:t>
            </a:r>
            <a:endParaRPr lang="zh-CN" altLang="en-US" sz="12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090761" y="3233738"/>
            <a:ext cx="1885950" cy="50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 smtClean="0">
                <a:solidFill>
                  <a:schemeClr val="accent4"/>
                </a:solidFill>
              </a:rPr>
              <a:t>数据结构与程序的关系</a:t>
            </a:r>
            <a:endParaRPr lang="en-US" altLang="zh-CN" sz="1350" b="1" smtClean="0">
              <a:solidFill>
                <a:schemeClr val="accent4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090911" y="3478588"/>
            <a:ext cx="2335483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12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每个数据表单与程序之间的实现关系</a:t>
            </a:r>
            <a:endParaRPr lang="zh-CN" sz="12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504594" y="453654"/>
            <a:ext cx="2011918" cy="331470"/>
            <a:chOff x="672792" y="604872"/>
            <a:chExt cx="2682557" cy="441960"/>
          </a:xfrm>
        </p:grpSpPr>
        <p:sp>
          <p:nvSpPr>
            <p:cNvPr id="35" name="矩形 34"/>
            <p:cNvSpPr/>
            <p:nvPr/>
          </p:nvSpPr>
          <p:spPr>
            <a:xfrm>
              <a:off x="1501149" y="604872"/>
              <a:ext cx="1854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宋体" panose="02010600030101010101" pitchFamily="2" charset="-122"/>
                  <a:cs typeface="Meiryo UI" panose="020B0604030504040204" pitchFamily="34" charset="-128"/>
                </a:rPr>
                <a:t>数据结构设计</a:t>
              </a:r>
              <a:r>
                <a:rPr lang="en-US" alt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36" name="直角三角形 35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37" name="直角三角形 36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3488698" y="1486490"/>
            <a:ext cx="1522944" cy="1522944"/>
          </a:xfrm>
          <a:custGeom>
            <a:avLst/>
            <a:gdLst>
              <a:gd name="connsiteX0" fmla="*/ 1069145 w 2138291"/>
              <a:gd name="connsiteY0" fmla="*/ 0 h 2138291"/>
              <a:gd name="connsiteX1" fmla="*/ 2138291 w 2138291"/>
              <a:gd name="connsiteY1" fmla="*/ 1069145 h 2138291"/>
              <a:gd name="connsiteX2" fmla="*/ 1069145 w 2138291"/>
              <a:gd name="connsiteY2" fmla="*/ 2138291 h 2138291"/>
              <a:gd name="connsiteX3" fmla="*/ 0 w 2138291"/>
              <a:gd name="connsiteY3" fmla="*/ 1069145 h 2138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8291" h="2138291">
                <a:moveTo>
                  <a:pt x="1069145" y="0"/>
                </a:moveTo>
                <a:lnTo>
                  <a:pt x="2138291" y="1069145"/>
                </a:lnTo>
                <a:lnTo>
                  <a:pt x="1069145" y="2138291"/>
                </a:lnTo>
                <a:lnTo>
                  <a:pt x="0" y="1069145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200"/>
          </a:p>
        </p:txBody>
      </p:sp>
      <p:cxnSp>
        <p:nvCxnSpPr>
          <p:cNvPr id="11" name="直接连接符 10"/>
          <p:cNvCxnSpPr/>
          <p:nvPr/>
        </p:nvCxnSpPr>
        <p:spPr>
          <a:xfrm>
            <a:off x="4250645" y="3008958"/>
            <a:ext cx="0" cy="800344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4239101" y="3854768"/>
            <a:ext cx="1298258" cy="21908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537503" y="1282283"/>
            <a:ext cx="0" cy="2579406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5758727" y="1048925"/>
            <a:ext cx="2439604" cy="3324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200"/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5537438" y="1215132"/>
            <a:ext cx="221555" cy="0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922842" y="1069313"/>
            <a:ext cx="2400667" cy="297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b="1" smtClean="0">
                <a:solidFill>
                  <a:schemeClr val="accent4"/>
                </a:solidFill>
              </a:rPr>
              <a:t>运行设计</a:t>
            </a:r>
            <a:endParaRPr lang="zh-CN" altLang="en-US" sz="1350" b="1" smtClean="0">
              <a:solidFill>
                <a:schemeClr val="accent4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06440" y="1827848"/>
            <a:ext cx="2907030" cy="777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运行模块组合：项目以窗口为模块，窗口之间的相互组合和跳转构成项目的整体运行模式</a:t>
            </a:r>
            <a:endParaRPr lang="zh-CN" altLang="en-US" sz="15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929313" y="2773680"/>
            <a:ext cx="2784158" cy="777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sz="15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运行控制：用户通过点击界面内的信息进入相应的内容，运行时间一般不做限制。</a:t>
            </a:r>
            <a:endParaRPr lang="zh-CN" sz="15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3985136" y="1959932"/>
            <a:ext cx="352922" cy="516955"/>
            <a:chOff x="7362826" y="2633663"/>
            <a:chExt cx="338138" cy="495299"/>
          </a:xfrm>
          <a:solidFill>
            <a:schemeClr val="bg1"/>
          </a:solidFill>
        </p:grpSpPr>
        <p:sp>
          <p:nvSpPr>
            <p:cNvPr id="27" name="Freeform 206"/>
            <p:cNvSpPr/>
            <p:nvPr/>
          </p:nvSpPr>
          <p:spPr bwMode="auto">
            <a:xfrm>
              <a:off x="7362826" y="2667000"/>
              <a:ext cx="260350" cy="338137"/>
            </a:xfrm>
            <a:custGeom>
              <a:avLst/>
              <a:gdLst>
                <a:gd name="T0" fmla="*/ 23 w 23"/>
                <a:gd name="T1" fmla="*/ 28 h 30"/>
                <a:gd name="T2" fmla="*/ 23 w 23"/>
                <a:gd name="T3" fmla="*/ 28 h 30"/>
                <a:gd name="T4" fmla="*/ 14 w 23"/>
                <a:gd name="T5" fmla="*/ 26 h 30"/>
                <a:gd name="T6" fmla="*/ 2 w 23"/>
                <a:gd name="T7" fmla="*/ 9 h 30"/>
                <a:gd name="T8" fmla="*/ 3 w 23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0">
                  <a:moveTo>
                    <a:pt x="23" y="28"/>
                  </a:moveTo>
                  <a:cubicBezTo>
                    <a:pt x="23" y="28"/>
                    <a:pt x="23" y="28"/>
                    <a:pt x="23" y="28"/>
                  </a:cubicBezTo>
                  <a:cubicBezTo>
                    <a:pt x="20" y="30"/>
                    <a:pt x="16" y="29"/>
                    <a:pt x="14" y="26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3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8" name="Freeform 207"/>
            <p:cNvSpPr/>
            <p:nvPr/>
          </p:nvSpPr>
          <p:spPr bwMode="auto">
            <a:xfrm>
              <a:off x="7408863" y="2633663"/>
              <a:ext cx="112713" cy="123825"/>
            </a:xfrm>
            <a:custGeom>
              <a:avLst/>
              <a:gdLst>
                <a:gd name="T0" fmla="*/ 9 w 10"/>
                <a:gd name="T1" fmla="*/ 6 h 11"/>
                <a:gd name="T2" fmla="*/ 8 w 10"/>
                <a:gd name="T3" fmla="*/ 9 h 11"/>
                <a:gd name="T4" fmla="*/ 7 w 10"/>
                <a:gd name="T5" fmla="*/ 10 h 11"/>
                <a:gd name="T6" fmla="*/ 5 w 10"/>
                <a:gd name="T7" fmla="*/ 9 h 11"/>
                <a:gd name="T8" fmla="*/ 1 w 10"/>
                <a:gd name="T9" fmla="*/ 4 h 11"/>
                <a:gd name="T10" fmla="*/ 1 w 10"/>
                <a:gd name="T11" fmla="*/ 2 h 11"/>
                <a:gd name="T12" fmla="*/ 3 w 10"/>
                <a:gd name="T13" fmla="*/ 1 h 11"/>
                <a:gd name="T14" fmla="*/ 5 w 10"/>
                <a:gd name="T15" fmla="*/ 1 h 11"/>
                <a:gd name="T16" fmla="*/ 9 w 10"/>
                <a:gd name="T17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9" y="6"/>
                  </a:moveTo>
                  <a:cubicBezTo>
                    <a:pt x="10" y="7"/>
                    <a:pt x="9" y="9"/>
                    <a:pt x="8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1"/>
                    <a:pt x="5" y="10"/>
                    <a:pt x="5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1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5" y="1"/>
                    <a:pt x="5" y="1"/>
                  </a:cubicBezTo>
                  <a:lnTo>
                    <a:pt x="9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9" name="Freeform 208"/>
            <p:cNvSpPr/>
            <p:nvPr/>
          </p:nvSpPr>
          <p:spPr bwMode="auto">
            <a:xfrm>
              <a:off x="7566026" y="2847975"/>
              <a:ext cx="101600" cy="123825"/>
            </a:xfrm>
            <a:custGeom>
              <a:avLst/>
              <a:gdLst>
                <a:gd name="T0" fmla="*/ 9 w 9"/>
                <a:gd name="T1" fmla="*/ 7 h 11"/>
                <a:gd name="T2" fmla="*/ 8 w 9"/>
                <a:gd name="T3" fmla="*/ 9 h 11"/>
                <a:gd name="T4" fmla="*/ 7 w 9"/>
                <a:gd name="T5" fmla="*/ 10 h 11"/>
                <a:gd name="T6" fmla="*/ 4 w 9"/>
                <a:gd name="T7" fmla="*/ 10 h 11"/>
                <a:gd name="T8" fmla="*/ 1 w 9"/>
                <a:gd name="T9" fmla="*/ 5 h 11"/>
                <a:gd name="T10" fmla="*/ 1 w 9"/>
                <a:gd name="T11" fmla="*/ 2 h 11"/>
                <a:gd name="T12" fmla="*/ 2 w 9"/>
                <a:gd name="T13" fmla="*/ 1 h 11"/>
                <a:gd name="T14" fmla="*/ 5 w 9"/>
                <a:gd name="T15" fmla="*/ 2 h 11"/>
                <a:gd name="T16" fmla="*/ 9 w 9"/>
                <a:gd name="T1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1">
                  <a:moveTo>
                    <a:pt x="9" y="7"/>
                  </a:moveTo>
                  <a:cubicBezTo>
                    <a:pt x="9" y="7"/>
                    <a:pt x="9" y="9"/>
                    <a:pt x="8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1"/>
                    <a:pt x="5" y="11"/>
                    <a:pt x="4" y="10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1"/>
                    <a:pt x="5" y="2"/>
                  </a:cubicBezTo>
                  <a:lnTo>
                    <a:pt x="9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0" name="Freeform 209"/>
            <p:cNvSpPr/>
            <p:nvPr/>
          </p:nvSpPr>
          <p:spPr bwMode="auto">
            <a:xfrm>
              <a:off x="7362826" y="2994025"/>
              <a:ext cx="338138" cy="134937"/>
            </a:xfrm>
            <a:custGeom>
              <a:avLst/>
              <a:gdLst>
                <a:gd name="T0" fmla="*/ 23 w 30"/>
                <a:gd name="T1" fmla="*/ 12 h 12"/>
                <a:gd name="T2" fmla="*/ 17 w 30"/>
                <a:gd name="T3" fmla="*/ 10 h 12"/>
                <a:gd name="T4" fmla="*/ 15 w 30"/>
                <a:gd name="T5" fmla="*/ 6 h 12"/>
                <a:gd name="T6" fmla="*/ 15 w 30"/>
                <a:gd name="T7" fmla="*/ 6 h 12"/>
                <a:gd name="T8" fmla="*/ 13 w 30"/>
                <a:gd name="T9" fmla="*/ 3 h 12"/>
                <a:gd name="T10" fmla="*/ 8 w 30"/>
                <a:gd name="T11" fmla="*/ 2 h 12"/>
                <a:gd name="T12" fmla="*/ 8 w 30"/>
                <a:gd name="T13" fmla="*/ 2 h 12"/>
                <a:gd name="T14" fmla="*/ 4 w 30"/>
                <a:gd name="T15" fmla="*/ 3 h 12"/>
                <a:gd name="T16" fmla="*/ 2 w 30"/>
                <a:gd name="T17" fmla="*/ 6 h 12"/>
                <a:gd name="T18" fmla="*/ 2 w 30"/>
                <a:gd name="T19" fmla="*/ 6 h 12"/>
                <a:gd name="T20" fmla="*/ 1 w 30"/>
                <a:gd name="T21" fmla="*/ 7 h 12"/>
                <a:gd name="T22" fmla="*/ 0 w 30"/>
                <a:gd name="T23" fmla="*/ 6 h 12"/>
                <a:gd name="T24" fmla="*/ 0 w 30"/>
                <a:gd name="T25" fmla="*/ 6 h 12"/>
                <a:gd name="T26" fmla="*/ 3 w 30"/>
                <a:gd name="T27" fmla="*/ 2 h 12"/>
                <a:gd name="T28" fmla="*/ 8 w 30"/>
                <a:gd name="T29" fmla="*/ 0 h 12"/>
                <a:gd name="T30" fmla="*/ 8 w 30"/>
                <a:gd name="T31" fmla="*/ 0 h 12"/>
                <a:gd name="T32" fmla="*/ 14 w 30"/>
                <a:gd name="T33" fmla="*/ 2 h 12"/>
                <a:gd name="T34" fmla="*/ 16 w 30"/>
                <a:gd name="T35" fmla="*/ 6 h 12"/>
                <a:gd name="T36" fmla="*/ 16 w 30"/>
                <a:gd name="T37" fmla="*/ 6 h 12"/>
                <a:gd name="T38" fmla="*/ 18 w 30"/>
                <a:gd name="T39" fmla="*/ 9 h 12"/>
                <a:gd name="T40" fmla="*/ 23 w 30"/>
                <a:gd name="T41" fmla="*/ 10 h 12"/>
                <a:gd name="T42" fmla="*/ 23 w 30"/>
                <a:gd name="T43" fmla="*/ 10 h 12"/>
                <a:gd name="T44" fmla="*/ 23 w 30"/>
                <a:gd name="T45" fmla="*/ 10 h 12"/>
                <a:gd name="T46" fmla="*/ 27 w 30"/>
                <a:gd name="T47" fmla="*/ 9 h 12"/>
                <a:gd name="T48" fmla="*/ 27 w 30"/>
                <a:gd name="T49" fmla="*/ 9 h 12"/>
                <a:gd name="T50" fmla="*/ 29 w 30"/>
                <a:gd name="T51" fmla="*/ 6 h 12"/>
                <a:gd name="T52" fmla="*/ 29 w 30"/>
                <a:gd name="T53" fmla="*/ 6 h 12"/>
                <a:gd name="T54" fmla="*/ 29 w 30"/>
                <a:gd name="T55" fmla="*/ 6 h 12"/>
                <a:gd name="T56" fmla="*/ 27 w 30"/>
                <a:gd name="T57" fmla="*/ 3 h 12"/>
                <a:gd name="T58" fmla="*/ 22 w 30"/>
                <a:gd name="T59" fmla="*/ 1 h 12"/>
                <a:gd name="T60" fmla="*/ 22 w 30"/>
                <a:gd name="T61" fmla="*/ 1 h 12"/>
                <a:gd name="T62" fmla="*/ 22 w 30"/>
                <a:gd name="T63" fmla="*/ 0 h 12"/>
                <a:gd name="T64" fmla="*/ 28 w 30"/>
                <a:gd name="T65" fmla="*/ 2 h 12"/>
                <a:gd name="T66" fmla="*/ 30 w 30"/>
                <a:gd name="T67" fmla="*/ 6 h 12"/>
                <a:gd name="T68" fmla="*/ 30 w 30"/>
                <a:gd name="T69" fmla="*/ 6 h 12"/>
                <a:gd name="T70" fmla="*/ 28 w 30"/>
                <a:gd name="T71" fmla="*/ 10 h 12"/>
                <a:gd name="T72" fmla="*/ 28 w 30"/>
                <a:gd name="T73" fmla="*/ 10 h 12"/>
                <a:gd name="T74" fmla="*/ 23 w 30"/>
                <a:gd name="T7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" h="12">
                  <a:moveTo>
                    <a:pt x="23" y="12"/>
                  </a:moveTo>
                  <a:cubicBezTo>
                    <a:pt x="21" y="12"/>
                    <a:pt x="19" y="11"/>
                    <a:pt x="17" y="10"/>
                  </a:cubicBezTo>
                  <a:cubicBezTo>
                    <a:pt x="16" y="9"/>
                    <a:pt x="15" y="8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4" y="4"/>
                    <a:pt x="13" y="3"/>
                  </a:cubicBezTo>
                  <a:cubicBezTo>
                    <a:pt x="12" y="2"/>
                    <a:pt x="10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2"/>
                    <a:pt x="5" y="2"/>
                    <a:pt x="4" y="3"/>
                  </a:cubicBezTo>
                  <a:cubicBezTo>
                    <a:pt x="2" y="4"/>
                    <a:pt x="2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7"/>
                    <a:pt x="1" y="7"/>
                  </a:cubicBezTo>
                  <a:cubicBezTo>
                    <a:pt x="1" y="7"/>
                    <a:pt x="0" y="7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3"/>
                    <a:pt x="3" y="2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4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7" y="8"/>
                    <a:pt x="18" y="9"/>
                  </a:cubicBezTo>
                  <a:cubicBezTo>
                    <a:pt x="19" y="10"/>
                    <a:pt x="21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5" y="10"/>
                    <a:pt x="26" y="10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8"/>
                    <a:pt x="29" y="7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8" y="4"/>
                    <a:pt x="27" y="3"/>
                  </a:cubicBezTo>
                  <a:cubicBezTo>
                    <a:pt x="26" y="2"/>
                    <a:pt x="24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7" y="1"/>
                    <a:pt x="28" y="2"/>
                  </a:cubicBezTo>
                  <a:cubicBezTo>
                    <a:pt x="29" y="3"/>
                    <a:pt x="30" y="4"/>
                    <a:pt x="30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8"/>
                    <a:pt x="30" y="9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7" y="11"/>
                    <a:pt x="25" y="12"/>
                    <a:pt x="2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04594" y="472228"/>
            <a:ext cx="1622345" cy="331470"/>
            <a:chOff x="672792" y="629637"/>
            <a:chExt cx="2163127" cy="441960"/>
          </a:xfrm>
        </p:grpSpPr>
        <p:sp>
          <p:nvSpPr>
            <p:cNvPr id="36" name="矩形 35"/>
            <p:cNvSpPr/>
            <p:nvPr/>
          </p:nvSpPr>
          <p:spPr>
            <a:xfrm>
              <a:off x="814079" y="629637"/>
              <a:ext cx="202184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运行及出错设计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37" name="直角三角形 36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38" name="直角三角形 37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cxnSp>
        <p:nvCxnSpPr>
          <p:cNvPr id="6" name="直接连接符 5"/>
          <p:cNvCxnSpPr/>
          <p:nvPr/>
        </p:nvCxnSpPr>
        <p:spPr>
          <a:xfrm flipV="1">
            <a:off x="2766536" y="1508284"/>
            <a:ext cx="1472565" cy="4763"/>
          </a:xfrm>
          <a:prstGeom prst="line">
            <a:avLst/>
          </a:prstGeom>
          <a:ln>
            <a:solidFill>
              <a:schemeClr val="bg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633609" y="1381257"/>
            <a:ext cx="2400667" cy="297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350" b="1" smtClean="0">
                <a:solidFill>
                  <a:schemeClr val="accent4"/>
                </a:solidFill>
              </a:rPr>
              <a:t>出错设计</a:t>
            </a:r>
            <a:endParaRPr lang="zh-CN" altLang="en-US" sz="1350" b="1" smtClean="0">
              <a:solidFill>
                <a:schemeClr val="accent4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6619" y="1337533"/>
            <a:ext cx="2439604" cy="33241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p>
            <a:pPr algn="ctr"/>
            <a:endParaRPr lang="zh-CN" altLang="en-US" sz="1200"/>
          </a:p>
        </p:txBody>
      </p:sp>
      <p:sp>
        <p:nvSpPr>
          <p:cNvPr id="20" name="文本框 19"/>
          <p:cNvSpPr txBox="1"/>
          <p:nvPr/>
        </p:nvSpPr>
        <p:spPr>
          <a:xfrm>
            <a:off x="581501" y="1863090"/>
            <a:ext cx="2907030" cy="548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5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出错信息（错误，含义，处理方法）</a:t>
            </a:r>
            <a:endParaRPr lang="zh-CN" altLang="en-US" sz="1500" smtClean="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1"/>
          <a:srcRect l="28291" t="38571" r="29658" b="49023"/>
          <a:stretch>
            <a:fillRect/>
          </a:stretch>
        </p:blipFill>
        <p:spPr>
          <a:xfrm>
            <a:off x="633413" y="2476976"/>
            <a:ext cx="2855595" cy="680561"/>
          </a:xfrm>
          <a:prstGeom prst="rect">
            <a:avLst/>
          </a:prstGeom>
        </p:spPr>
      </p:pic>
      <p:sp>
        <p:nvSpPr>
          <p:cNvPr id="41" name="矩形 40"/>
          <p:cNvSpPr/>
          <p:nvPr/>
        </p:nvSpPr>
        <p:spPr>
          <a:xfrm>
            <a:off x="789146" y="3318986"/>
            <a:ext cx="2784158" cy="54864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sz="1500" smtClean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处理对策：恢复再启动，降效，定时保存。</a:t>
            </a:r>
            <a:endParaRPr lang="zh-CN" sz="1500">
              <a:solidFill>
                <a:schemeClr val="bg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/>
        </p:nvSpPr>
        <p:spPr>
          <a:xfrm>
            <a:off x="1203124" y="1035607"/>
            <a:ext cx="2686431" cy="231589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等腰三角形 3"/>
          <p:cNvSpPr/>
          <p:nvPr/>
        </p:nvSpPr>
        <p:spPr>
          <a:xfrm flipV="1">
            <a:off x="1203124" y="1792004"/>
            <a:ext cx="2686431" cy="231589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" name="文本框 5"/>
          <p:cNvSpPr txBox="1"/>
          <p:nvPr/>
        </p:nvSpPr>
        <p:spPr>
          <a:xfrm>
            <a:off x="1927244" y="2188202"/>
            <a:ext cx="1803647" cy="70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50" smtClean="0">
                <a:solidFill>
                  <a:schemeClr val="bg1">
                    <a:alpha val="88000"/>
                  </a:schemeClr>
                </a:solidFill>
                <a:latin typeface="MElle HK Light" panose="020B0604020202020204" pitchFamily="2" charset="-120"/>
                <a:ea typeface="MElle HK Light" panose="020B0604020202020204" pitchFamily="2" charset="-120"/>
              </a:rPr>
              <a:t>four</a:t>
            </a:r>
            <a:endParaRPr lang="en-US" altLang="zh-CN" sz="4050" smtClean="0">
              <a:solidFill>
                <a:schemeClr val="bg1">
                  <a:alpha val="88000"/>
                </a:schemeClr>
              </a:solidFill>
              <a:latin typeface="MElle HK Light" panose="020B0604020202020204" pitchFamily="2" charset="-120"/>
              <a:ea typeface="MElle HK Light" panose="020B0604020202020204" pitchFamily="2" charset="-12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80421" y="2211860"/>
            <a:ext cx="3627120" cy="777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500" b="1" dirty="0">
                <a:solidFill>
                  <a:schemeClr val="bg1"/>
                </a:solidFill>
                <a:sym typeface="+mn-ea"/>
              </a:rPr>
              <a:t>未来开发计划</a:t>
            </a:r>
            <a:endParaRPr lang="zh-CN" altLang="en-US" sz="4500" spc="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燕尾形 4"/>
          <p:cNvSpPr/>
          <p:nvPr/>
        </p:nvSpPr>
        <p:spPr>
          <a:xfrm>
            <a:off x="952500" y="1562215"/>
            <a:ext cx="1685925" cy="1371600"/>
          </a:xfrm>
          <a:prstGeom prst="chevron">
            <a:avLst>
              <a:gd name="adj" fmla="val 30791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2392759" y="1562215"/>
            <a:ext cx="1685925" cy="1371600"/>
          </a:xfrm>
          <a:prstGeom prst="chevron">
            <a:avLst>
              <a:gd name="adj" fmla="val 30791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sp>
        <p:nvSpPr>
          <p:cNvPr id="14" name="燕尾形 13"/>
          <p:cNvSpPr/>
          <p:nvPr/>
        </p:nvSpPr>
        <p:spPr>
          <a:xfrm>
            <a:off x="3833018" y="1562215"/>
            <a:ext cx="1685925" cy="1371600"/>
          </a:xfrm>
          <a:prstGeom prst="chevron">
            <a:avLst>
              <a:gd name="adj" fmla="val 30791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sp>
        <p:nvSpPr>
          <p:cNvPr id="22" name="燕尾形 21"/>
          <p:cNvSpPr/>
          <p:nvPr/>
        </p:nvSpPr>
        <p:spPr>
          <a:xfrm>
            <a:off x="5273276" y="1562215"/>
            <a:ext cx="1685925" cy="1371600"/>
          </a:xfrm>
          <a:prstGeom prst="chevron">
            <a:avLst>
              <a:gd name="adj" fmla="val 30791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721737" y="1996210"/>
            <a:ext cx="488944" cy="435256"/>
            <a:chOff x="6699251" y="2735263"/>
            <a:chExt cx="404812" cy="360362"/>
          </a:xfrm>
        </p:grpSpPr>
        <p:sp>
          <p:nvSpPr>
            <p:cNvPr id="25" name="Freeform 27"/>
            <p:cNvSpPr/>
            <p:nvPr/>
          </p:nvSpPr>
          <p:spPr bwMode="auto">
            <a:xfrm>
              <a:off x="6980238" y="2746375"/>
              <a:ext cx="123825" cy="338137"/>
            </a:xfrm>
            <a:custGeom>
              <a:avLst/>
              <a:gdLst>
                <a:gd name="T0" fmla="*/ 9 w 11"/>
                <a:gd name="T1" fmla="*/ 15 h 30"/>
                <a:gd name="T2" fmla="*/ 1 w 11"/>
                <a:gd name="T3" fmla="*/ 1 h 30"/>
                <a:gd name="T4" fmla="*/ 2 w 11"/>
                <a:gd name="T5" fmla="*/ 0 h 30"/>
                <a:gd name="T6" fmla="*/ 11 w 11"/>
                <a:gd name="T7" fmla="*/ 15 h 30"/>
                <a:gd name="T8" fmla="*/ 1 w 11"/>
                <a:gd name="T9" fmla="*/ 30 h 30"/>
                <a:gd name="T10" fmla="*/ 0 w 11"/>
                <a:gd name="T11" fmla="*/ 28 h 30"/>
                <a:gd name="T12" fmla="*/ 9 w 11"/>
                <a:gd name="T13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0">
                  <a:moveTo>
                    <a:pt x="9" y="15"/>
                  </a:moveTo>
                  <a:cubicBezTo>
                    <a:pt x="9" y="9"/>
                    <a:pt x="6" y="4"/>
                    <a:pt x="1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7" y="2"/>
                    <a:pt x="11" y="8"/>
                    <a:pt x="11" y="15"/>
                  </a:cubicBezTo>
                  <a:cubicBezTo>
                    <a:pt x="11" y="21"/>
                    <a:pt x="7" y="27"/>
                    <a:pt x="1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5" y="25"/>
                    <a:pt x="9" y="20"/>
                    <a:pt x="9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6" name="Freeform 28"/>
            <p:cNvSpPr/>
            <p:nvPr/>
          </p:nvSpPr>
          <p:spPr bwMode="auto">
            <a:xfrm>
              <a:off x="6946901" y="2768600"/>
              <a:ext cx="101600" cy="282575"/>
            </a:xfrm>
            <a:custGeom>
              <a:avLst/>
              <a:gdLst>
                <a:gd name="T0" fmla="*/ 7 w 9"/>
                <a:gd name="T1" fmla="*/ 13 h 25"/>
                <a:gd name="T2" fmla="*/ 0 w 9"/>
                <a:gd name="T3" fmla="*/ 2 h 25"/>
                <a:gd name="T4" fmla="*/ 1 w 9"/>
                <a:gd name="T5" fmla="*/ 0 h 25"/>
                <a:gd name="T6" fmla="*/ 9 w 9"/>
                <a:gd name="T7" fmla="*/ 13 h 25"/>
                <a:gd name="T8" fmla="*/ 1 w 9"/>
                <a:gd name="T9" fmla="*/ 25 h 25"/>
                <a:gd name="T10" fmla="*/ 0 w 9"/>
                <a:gd name="T11" fmla="*/ 23 h 25"/>
                <a:gd name="T12" fmla="*/ 7 w 9"/>
                <a:gd name="T13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5">
                  <a:moveTo>
                    <a:pt x="7" y="13"/>
                  </a:moveTo>
                  <a:cubicBezTo>
                    <a:pt x="7" y="8"/>
                    <a:pt x="4" y="4"/>
                    <a:pt x="0" y="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6" y="2"/>
                    <a:pt x="9" y="7"/>
                    <a:pt x="9" y="13"/>
                  </a:cubicBezTo>
                  <a:cubicBezTo>
                    <a:pt x="9" y="18"/>
                    <a:pt x="6" y="23"/>
                    <a:pt x="1" y="2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21"/>
                    <a:pt x="7" y="17"/>
                    <a:pt x="7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7" name="Freeform 29"/>
            <p:cNvSpPr/>
            <p:nvPr/>
          </p:nvSpPr>
          <p:spPr bwMode="auto">
            <a:xfrm>
              <a:off x="6789738" y="2735263"/>
              <a:ext cx="123825" cy="360362"/>
            </a:xfrm>
            <a:custGeom>
              <a:avLst/>
              <a:gdLst>
                <a:gd name="T0" fmla="*/ 0 w 78"/>
                <a:gd name="T1" fmla="*/ 64 h 227"/>
                <a:gd name="T2" fmla="*/ 0 w 78"/>
                <a:gd name="T3" fmla="*/ 156 h 227"/>
                <a:gd name="T4" fmla="*/ 49 w 78"/>
                <a:gd name="T5" fmla="*/ 199 h 227"/>
                <a:gd name="T6" fmla="*/ 49 w 78"/>
                <a:gd name="T7" fmla="*/ 114 h 227"/>
                <a:gd name="T8" fmla="*/ 56 w 78"/>
                <a:gd name="T9" fmla="*/ 114 h 227"/>
                <a:gd name="T10" fmla="*/ 56 w 78"/>
                <a:gd name="T11" fmla="*/ 206 h 227"/>
                <a:gd name="T12" fmla="*/ 78 w 78"/>
                <a:gd name="T13" fmla="*/ 227 h 227"/>
                <a:gd name="T14" fmla="*/ 78 w 78"/>
                <a:gd name="T15" fmla="*/ 0 h 227"/>
                <a:gd name="T16" fmla="*/ 0 w 78"/>
                <a:gd name="T17" fmla="*/ 6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227">
                  <a:moveTo>
                    <a:pt x="0" y="64"/>
                  </a:moveTo>
                  <a:lnTo>
                    <a:pt x="0" y="156"/>
                  </a:lnTo>
                  <a:lnTo>
                    <a:pt x="49" y="199"/>
                  </a:lnTo>
                  <a:lnTo>
                    <a:pt x="49" y="114"/>
                  </a:lnTo>
                  <a:lnTo>
                    <a:pt x="56" y="114"/>
                  </a:lnTo>
                  <a:lnTo>
                    <a:pt x="56" y="206"/>
                  </a:lnTo>
                  <a:lnTo>
                    <a:pt x="78" y="227"/>
                  </a:lnTo>
                  <a:lnTo>
                    <a:pt x="78" y="0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8" name="Freeform 30"/>
            <p:cNvSpPr/>
            <p:nvPr/>
          </p:nvSpPr>
          <p:spPr bwMode="auto">
            <a:xfrm>
              <a:off x="6699251" y="2847975"/>
              <a:ext cx="66675" cy="134937"/>
            </a:xfrm>
            <a:custGeom>
              <a:avLst/>
              <a:gdLst>
                <a:gd name="T0" fmla="*/ 0 w 42"/>
                <a:gd name="T1" fmla="*/ 0 h 85"/>
                <a:gd name="T2" fmla="*/ 0 w 42"/>
                <a:gd name="T3" fmla="*/ 85 h 85"/>
                <a:gd name="T4" fmla="*/ 28 w 42"/>
                <a:gd name="T5" fmla="*/ 85 h 85"/>
                <a:gd name="T6" fmla="*/ 28 w 42"/>
                <a:gd name="T7" fmla="*/ 35 h 85"/>
                <a:gd name="T8" fmla="*/ 35 w 42"/>
                <a:gd name="T9" fmla="*/ 35 h 85"/>
                <a:gd name="T10" fmla="*/ 35 w 42"/>
                <a:gd name="T11" fmla="*/ 85 h 85"/>
                <a:gd name="T12" fmla="*/ 42 w 42"/>
                <a:gd name="T13" fmla="*/ 85 h 85"/>
                <a:gd name="T14" fmla="*/ 42 w 42"/>
                <a:gd name="T15" fmla="*/ 0 h 85"/>
                <a:gd name="T16" fmla="*/ 0 w 42"/>
                <a:gd name="T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85">
                  <a:moveTo>
                    <a:pt x="0" y="0"/>
                  </a:moveTo>
                  <a:lnTo>
                    <a:pt x="0" y="85"/>
                  </a:lnTo>
                  <a:lnTo>
                    <a:pt x="28" y="85"/>
                  </a:lnTo>
                  <a:lnTo>
                    <a:pt x="28" y="35"/>
                  </a:lnTo>
                  <a:lnTo>
                    <a:pt x="35" y="35"/>
                  </a:lnTo>
                  <a:lnTo>
                    <a:pt x="35" y="85"/>
                  </a:lnTo>
                  <a:lnTo>
                    <a:pt x="42" y="85"/>
                  </a:lnTo>
                  <a:lnTo>
                    <a:pt x="4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30" name="燕尾形 29"/>
          <p:cNvSpPr/>
          <p:nvPr/>
        </p:nvSpPr>
        <p:spPr>
          <a:xfrm>
            <a:off x="6713536" y="1562215"/>
            <a:ext cx="1685925" cy="1371600"/>
          </a:xfrm>
          <a:prstGeom prst="chevron">
            <a:avLst>
              <a:gd name="adj" fmla="val 30791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tx1"/>
              </a:solidFill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225384" y="1930205"/>
            <a:ext cx="359779" cy="526998"/>
            <a:chOff x="7362826" y="2633663"/>
            <a:chExt cx="338138" cy="495299"/>
          </a:xfrm>
          <a:solidFill>
            <a:schemeClr val="bg1"/>
          </a:solidFill>
        </p:grpSpPr>
        <p:sp>
          <p:nvSpPr>
            <p:cNvPr id="33" name="Freeform 206"/>
            <p:cNvSpPr/>
            <p:nvPr/>
          </p:nvSpPr>
          <p:spPr bwMode="auto">
            <a:xfrm>
              <a:off x="7362826" y="2667000"/>
              <a:ext cx="260350" cy="338137"/>
            </a:xfrm>
            <a:custGeom>
              <a:avLst/>
              <a:gdLst>
                <a:gd name="T0" fmla="*/ 23 w 23"/>
                <a:gd name="T1" fmla="*/ 28 h 30"/>
                <a:gd name="T2" fmla="*/ 23 w 23"/>
                <a:gd name="T3" fmla="*/ 28 h 30"/>
                <a:gd name="T4" fmla="*/ 14 w 23"/>
                <a:gd name="T5" fmla="*/ 26 h 30"/>
                <a:gd name="T6" fmla="*/ 2 w 23"/>
                <a:gd name="T7" fmla="*/ 9 h 30"/>
                <a:gd name="T8" fmla="*/ 3 w 23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0">
                  <a:moveTo>
                    <a:pt x="23" y="28"/>
                  </a:moveTo>
                  <a:cubicBezTo>
                    <a:pt x="23" y="28"/>
                    <a:pt x="23" y="28"/>
                    <a:pt x="23" y="28"/>
                  </a:cubicBezTo>
                  <a:cubicBezTo>
                    <a:pt x="20" y="30"/>
                    <a:pt x="16" y="29"/>
                    <a:pt x="14" y="26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3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4" name="Freeform 207"/>
            <p:cNvSpPr/>
            <p:nvPr/>
          </p:nvSpPr>
          <p:spPr bwMode="auto">
            <a:xfrm>
              <a:off x="7408863" y="2633663"/>
              <a:ext cx="112713" cy="123825"/>
            </a:xfrm>
            <a:custGeom>
              <a:avLst/>
              <a:gdLst>
                <a:gd name="T0" fmla="*/ 9 w 10"/>
                <a:gd name="T1" fmla="*/ 6 h 11"/>
                <a:gd name="T2" fmla="*/ 8 w 10"/>
                <a:gd name="T3" fmla="*/ 9 h 11"/>
                <a:gd name="T4" fmla="*/ 7 w 10"/>
                <a:gd name="T5" fmla="*/ 10 h 11"/>
                <a:gd name="T6" fmla="*/ 5 w 10"/>
                <a:gd name="T7" fmla="*/ 9 h 11"/>
                <a:gd name="T8" fmla="*/ 1 w 10"/>
                <a:gd name="T9" fmla="*/ 4 h 11"/>
                <a:gd name="T10" fmla="*/ 1 w 10"/>
                <a:gd name="T11" fmla="*/ 2 h 11"/>
                <a:gd name="T12" fmla="*/ 3 w 10"/>
                <a:gd name="T13" fmla="*/ 1 h 11"/>
                <a:gd name="T14" fmla="*/ 5 w 10"/>
                <a:gd name="T15" fmla="*/ 1 h 11"/>
                <a:gd name="T16" fmla="*/ 9 w 10"/>
                <a:gd name="T17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9" y="6"/>
                  </a:moveTo>
                  <a:cubicBezTo>
                    <a:pt x="10" y="7"/>
                    <a:pt x="9" y="9"/>
                    <a:pt x="8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1"/>
                    <a:pt x="5" y="10"/>
                    <a:pt x="5" y="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1" y="2"/>
                    <a:pt x="1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5" y="1"/>
                    <a:pt x="5" y="1"/>
                  </a:cubicBezTo>
                  <a:lnTo>
                    <a:pt x="9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5" name="Freeform 208"/>
            <p:cNvSpPr/>
            <p:nvPr/>
          </p:nvSpPr>
          <p:spPr bwMode="auto">
            <a:xfrm>
              <a:off x="7566026" y="2847975"/>
              <a:ext cx="101600" cy="123825"/>
            </a:xfrm>
            <a:custGeom>
              <a:avLst/>
              <a:gdLst>
                <a:gd name="T0" fmla="*/ 9 w 9"/>
                <a:gd name="T1" fmla="*/ 7 h 11"/>
                <a:gd name="T2" fmla="*/ 8 w 9"/>
                <a:gd name="T3" fmla="*/ 9 h 11"/>
                <a:gd name="T4" fmla="*/ 7 w 9"/>
                <a:gd name="T5" fmla="*/ 10 h 11"/>
                <a:gd name="T6" fmla="*/ 4 w 9"/>
                <a:gd name="T7" fmla="*/ 10 h 11"/>
                <a:gd name="T8" fmla="*/ 1 w 9"/>
                <a:gd name="T9" fmla="*/ 5 h 11"/>
                <a:gd name="T10" fmla="*/ 1 w 9"/>
                <a:gd name="T11" fmla="*/ 2 h 11"/>
                <a:gd name="T12" fmla="*/ 2 w 9"/>
                <a:gd name="T13" fmla="*/ 1 h 11"/>
                <a:gd name="T14" fmla="*/ 5 w 9"/>
                <a:gd name="T15" fmla="*/ 2 h 11"/>
                <a:gd name="T16" fmla="*/ 9 w 9"/>
                <a:gd name="T1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1">
                  <a:moveTo>
                    <a:pt x="9" y="7"/>
                  </a:moveTo>
                  <a:cubicBezTo>
                    <a:pt x="9" y="7"/>
                    <a:pt x="9" y="9"/>
                    <a:pt x="8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1"/>
                    <a:pt x="5" y="11"/>
                    <a:pt x="4" y="10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1"/>
                    <a:pt x="5" y="2"/>
                  </a:cubicBezTo>
                  <a:lnTo>
                    <a:pt x="9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36" name="Freeform 209"/>
            <p:cNvSpPr/>
            <p:nvPr/>
          </p:nvSpPr>
          <p:spPr bwMode="auto">
            <a:xfrm>
              <a:off x="7362826" y="2994025"/>
              <a:ext cx="338138" cy="134937"/>
            </a:xfrm>
            <a:custGeom>
              <a:avLst/>
              <a:gdLst>
                <a:gd name="T0" fmla="*/ 23 w 30"/>
                <a:gd name="T1" fmla="*/ 12 h 12"/>
                <a:gd name="T2" fmla="*/ 17 w 30"/>
                <a:gd name="T3" fmla="*/ 10 h 12"/>
                <a:gd name="T4" fmla="*/ 15 w 30"/>
                <a:gd name="T5" fmla="*/ 6 h 12"/>
                <a:gd name="T6" fmla="*/ 15 w 30"/>
                <a:gd name="T7" fmla="*/ 6 h 12"/>
                <a:gd name="T8" fmla="*/ 13 w 30"/>
                <a:gd name="T9" fmla="*/ 3 h 12"/>
                <a:gd name="T10" fmla="*/ 8 w 30"/>
                <a:gd name="T11" fmla="*/ 2 h 12"/>
                <a:gd name="T12" fmla="*/ 8 w 30"/>
                <a:gd name="T13" fmla="*/ 2 h 12"/>
                <a:gd name="T14" fmla="*/ 4 w 30"/>
                <a:gd name="T15" fmla="*/ 3 h 12"/>
                <a:gd name="T16" fmla="*/ 2 w 30"/>
                <a:gd name="T17" fmla="*/ 6 h 12"/>
                <a:gd name="T18" fmla="*/ 2 w 30"/>
                <a:gd name="T19" fmla="*/ 6 h 12"/>
                <a:gd name="T20" fmla="*/ 1 w 30"/>
                <a:gd name="T21" fmla="*/ 7 h 12"/>
                <a:gd name="T22" fmla="*/ 0 w 30"/>
                <a:gd name="T23" fmla="*/ 6 h 12"/>
                <a:gd name="T24" fmla="*/ 0 w 30"/>
                <a:gd name="T25" fmla="*/ 6 h 12"/>
                <a:gd name="T26" fmla="*/ 3 w 30"/>
                <a:gd name="T27" fmla="*/ 2 h 12"/>
                <a:gd name="T28" fmla="*/ 8 w 30"/>
                <a:gd name="T29" fmla="*/ 0 h 12"/>
                <a:gd name="T30" fmla="*/ 8 w 30"/>
                <a:gd name="T31" fmla="*/ 0 h 12"/>
                <a:gd name="T32" fmla="*/ 14 w 30"/>
                <a:gd name="T33" fmla="*/ 2 h 12"/>
                <a:gd name="T34" fmla="*/ 16 w 30"/>
                <a:gd name="T35" fmla="*/ 6 h 12"/>
                <a:gd name="T36" fmla="*/ 16 w 30"/>
                <a:gd name="T37" fmla="*/ 6 h 12"/>
                <a:gd name="T38" fmla="*/ 18 w 30"/>
                <a:gd name="T39" fmla="*/ 9 h 12"/>
                <a:gd name="T40" fmla="*/ 23 w 30"/>
                <a:gd name="T41" fmla="*/ 10 h 12"/>
                <a:gd name="T42" fmla="*/ 23 w 30"/>
                <a:gd name="T43" fmla="*/ 10 h 12"/>
                <a:gd name="T44" fmla="*/ 23 w 30"/>
                <a:gd name="T45" fmla="*/ 10 h 12"/>
                <a:gd name="T46" fmla="*/ 27 w 30"/>
                <a:gd name="T47" fmla="*/ 9 h 12"/>
                <a:gd name="T48" fmla="*/ 27 w 30"/>
                <a:gd name="T49" fmla="*/ 9 h 12"/>
                <a:gd name="T50" fmla="*/ 29 w 30"/>
                <a:gd name="T51" fmla="*/ 6 h 12"/>
                <a:gd name="T52" fmla="*/ 29 w 30"/>
                <a:gd name="T53" fmla="*/ 6 h 12"/>
                <a:gd name="T54" fmla="*/ 29 w 30"/>
                <a:gd name="T55" fmla="*/ 6 h 12"/>
                <a:gd name="T56" fmla="*/ 27 w 30"/>
                <a:gd name="T57" fmla="*/ 3 h 12"/>
                <a:gd name="T58" fmla="*/ 22 w 30"/>
                <a:gd name="T59" fmla="*/ 1 h 12"/>
                <a:gd name="T60" fmla="*/ 22 w 30"/>
                <a:gd name="T61" fmla="*/ 1 h 12"/>
                <a:gd name="T62" fmla="*/ 22 w 30"/>
                <a:gd name="T63" fmla="*/ 0 h 12"/>
                <a:gd name="T64" fmla="*/ 28 w 30"/>
                <a:gd name="T65" fmla="*/ 2 h 12"/>
                <a:gd name="T66" fmla="*/ 30 w 30"/>
                <a:gd name="T67" fmla="*/ 6 h 12"/>
                <a:gd name="T68" fmla="*/ 30 w 30"/>
                <a:gd name="T69" fmla="*/ 6 h 12"/>
                <a:gd name="T70" fmla="*/ 28 w 30"/>
                <a:gd name="T71" fmla="*/ 10 h 12"/>
                <a:gd name="T72" fmla="*/ 28 w 30"/>
                <a:gd name="T73" fmla="*/ 10 h 12"/>
                <a:gd name="T74" fmla="*/ 23 w 30"/>
                <a:gd name="T7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" h="12">
                  <a:moveTo>
                    <a:pt x="23" y="12"/>
                  </a:moveTo>
                  <a:cubicBezTo>
                    <a:pt x="21" y="12"/>
                    <a:pt x="19" y="11"/>
                    <a:pt x="17" y="10"/>
                  </a:cubicBezTo>
                  <a:cubicBezTo>
                    <a:pt x="16" y="9"/>
                    <a:pt x="15" y="8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5"/>
                    <a:pt x="14" y="4"/>
                    <a:pt x="13" y="3"/>
                  </a:cubicBezTo>
                  <a:cubicBezTo>
                    <a:pt x="12" y="2"/>
                    <a:pt x="10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2"/>
                    <a:pt x="5" y="2"/>
                    <a:pt x="4" y="3"/>
                  </a:cubicBezTo>
                  <a:cubicBezTo>
                    <a:pt x="2" y="4"/>
                    <a:pt x="2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7"/>
                    <a:pt x="1" y="7"/>
                  </a:cubicBezTo>
                  <a:cubicBezTo>
                    <a:pt x="1" y="7"/>
                    <a:pt x="0" y="7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1" y="3"/>
                    <a:pt x="3" y="2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0"/>
                    <a:pt x="12" y="1"/>
                    <a:pt x="14" y="2"/>
                  </a:cubicBezTo>
                  <a:cubicBezTo>
                    <a:pt x="15" y="3"/>
                    <a:pt x="16" y="4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7" y="8"/>
                    <a:pt x="18" y="9"/>
                  </a:cubicBezTo>
                  <a:cubicBezTo>
                    <a:pt x="19" y="10"/>
                    <a:pt x="21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5" y="10"/>
                    <a:pt x="26" y="10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8"/>
                    <a:pt x="29" y="7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8" y="4"/>
                    <a:pt x="27" y="3"/>
                  </a:cubicBezTo>
                  <a:cubicBezTo>
                    <a:pt x="26" y="2"/>
                    <a:pt x="24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7" y="1"/>
                    <a:pt x="28" y="2"/>
                  </a:cubicBezTo>
                  <a:cubicBezTo>
                    <a:pt x="29" y="3"/>
                    <a:pt x="30" y="4"/>
                    <a:pt x="30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8"/>
                    <a:pt x="30" y="9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7" y="11"/>
                    <a:pt x="25" y="12"/>
                    <a:pt x="2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1280795" y="2525395"/>
            <a:ext cx="1226820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b="1" u="heavy" dirty="0" smtClean="0">
                <a:solidFill>
                  <a:srgbClr val="FF0000"/>
                </a:solidFill>
              </a:rPr>
              <a:t>开发计划</a:t>
            </a:r>
            <a:endParaRPr lang="zh-CN" altLang="en-US" sz="1500" b="1" u="heavy" dirty="0" smtClean="0">
              <a:solidFill>
                <a:srgbClr val="FF0000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786071" y="2525780"/>
            <a:ext cx="94996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b="1" u="sng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需求分析</a:t>
            </a:r>
            <a:endParaRPr lang="zh-CN" altLang="en-US" sz="1500" b="1" u="sng" dirty="0"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335312" y="2391953"/>
            <a:ext cx="949960" cy="54864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zh-CN" altLang="en-US" sz="1500" b="1" u="sng" dirty="0" smtClean="0">
                <a:solidFill>
                  <a:srgbClr val="FF0000"/>
                </a:solidFill>
                <a:effectLst/>
              </a:rPr>
              <a:t>软件设计</a:t>
            </a:r>
            <a:endParaRPr lang="zh-CN" altLang="en-US" sz="1500" b="1" u="sng" dirty="0" smtClean="0">
              <a:solidFill>
                <a:srgbClr val="FF0000"/>
              </a:solidFill>
              <a:effectLst/>
            </a:endParaRPr>
          </a:p>
          <a:p>
            <a:r>
              <a:rPr lang="zh-CN" altLang="en-US" sz="1500" b="1" u="sng" dirty="0" smtClean="0">
                <a:solidFill>
                  <a:srgbClr val="FF0000"/>
                </a:solidFill>
                <a:effectLst/>
              </a:rPr>
              <a:t>和建模</a:t>
            </a:r>
            <a:endParaRPr lang="zh-CN" altLang="en-US" sz="1500" b="1" u="sng" dirty="0" smtClean="0">
              <a:solidFill>
                <a:srgbClr val="FF0000"/>
              </a:solidFill>
              <a:effectLst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5817235" y="2506345"/>
            <a:ext cx="597694" cy="320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b="1" u="sng" dirty="0" smtClean="0">
                <a:solidFill>
                  <a:srgbClr val="FF0000"/>
                </a:solidFill>
              </a:rPr>
              <a:t>编</a:t>
            </a:r>
            <a:r>
              <a:rPr lang="zh-CN" altLang="en-US" sz="1500" b="1" u="sng" dirty="0" smtClean="0">
                <a:solidFill>
                  <a:schemeClr val="accent4"/>
                </a:solidFill>
              </a:rPr>
              <a:t>码</a:t>
            </a:r>
            <a:endParaRPr lang="zh-CN" altLang="en-US" sz="1500" b="1" u="sng" dirty="0" smtClean="0">
              <a:solidFill>
                <a:schemeClr val="accent4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273457" y="2526256"/>
            <a:ext cx="566420" cy="3200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b="1" u="sng" dirty="0">
                <a:solidFill>
                  <a:schemeClr val="accent4"/>
                </a:solidFill>
              </a:rPr>
              <a:t>测试</a:t>
            </a:r>
            <a:endParaRPr lang="zh-CN" altLang="en-US" sz="1500" b="1" u="sng" dirty="0">
              <a:solidFill>
                <a:schemeClr val="accent4"/>
              </a:solidFill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5999981" y="1997551"/>
            <a:ext cx="509302" cy="415420"/>
            <a:chOff x="1563256" y="1711324"/>
            <a:chExt cx="344488" cy="280987"/>
          </a:xfrm>
          <a:solidFill>
            <a:schemeClr val="bg1"/>
          </a:solidFill>
        </p:grpSpPr>
        <p:sp>
          <p:nvSpPr>
            <p:cNvPr id="43" name="Freeform 29"/>
            <p:cNvSpPr>
              <a:spLocks noEditPoints="1"/>
            </p:cNvSpPr>
            <p:nvPr/>
          </p:nvSpPr>
          <p:spPr bwMode="auto">
            <a:xfrm>
              <a:off x="1718831" y="1858962"/>
              <a:ext cx="33338" cy="41275"/>
            </a:xfrm>
            <a:custGeom>
              <a:avLst/>
              <a:gdLst>
                <a:gd name="T0" fmla="*/ 14 w 14"/>
                <a:gd name="T1" fmla="*/ 10 h 17"/>
                <a:gd name="T2" fmla="*/ 14 w 14"/>
                <a:gd name="T3" fmla="*/ 7 h 17"/>
                <a:gd name="T4" fmla="*/ 7 w 14"/>
                <a:gd name="T5" fmla="*/ 0 h 17"/>
                <a:gd name="T6" fmla="*/ 0 w 14"/>
                <a:gd name="T7" fmla="*/ 7 h 17"/>
                <a:gd name="T8" fmla="*/ 0 w 14"/>
                <a:gd name="T9" fmla="*/ 10 h 17"/>
                <a:gd name="T10" fmla="*/ 7 w 14"/>
                <a:gd name="T11" fmla="*/ 17 h 17"/>
                <a:gd name="T12" fmla="*/ 14 w 14"/>
                <a:gd name="T13" fmla="*/ 10 h 17"/>
                <a:gd name="T14" fmla="*/ 14 w 14"/>
                <a:gd name="T15" fmla="*/ 10 h 17"/>
                <a:gd name="T16" fmla="*/ 14 w 14"/>
                <a:gd name="T17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7">
                  <a:moveTo>
                    <a:pt x="14" y="10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4"/>
                    <a:pt x="3" y="17"/>
                    <a:pt x="7" y="17"/>
                  </a:cubicBezTo>
                  <a:cubicBezTo>
                    <a:pt x="11" y="17"/>
                    <a:pt x="14" y="14"/>
                    <a:pt x="14" y="10"/>
                  </a:cubicBezTo>
                  <a:close/>
                  <a:moveTo>
                    <a:pt x="14" y="10"/>
                  </a:moveTo>
                  <a:cubicBezTo>
                    <a:pt x="14" y="10"/>
                    <a:pt x="14" y="10"/>
                    <a:pt x="14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4" name="Freeform 30"/>
            <p:cNvSpPr>
              <a:spLocks noEditPoints="1"/>
            </p:cNvSpPr>
            <p:nvPr/>
          </p:nvSpPr>
          <p:spPr bwMode="auto">
            <a:xfrm>
              <a:off x="1571193" y="1889124"/>
              <a:ext cx="328613" cy="103187"/>
            </a:xfrm>
            <a:custGeom>
              <a:avLst/>
              <a:gdLst>
                <a:gd name="T0" fmla="*/ 79 w 134"/>
                <a:gd name="T1" fmla="*/ 2 h 42"/>
                <a:gd name="T2" fmla="*/ 67 w 134"/>
                <a:gd name="T3" fmla="*/ 10 h 42"/>
                <a:gd name="T4" fmla="*/ 55 w 134"/>
                <a:gd name="T5" fmla="*/ 2 h 42"/>
                <a:gd name="T6" fmla="*/ 8 w 134"/>
                <a:gd name="T7" fmla="*/ 2 h 42"/>
                <a:gd name="T8" fmla="*/ 0 w 134"/>
                <a:gd name="T9" fmla="*/ 0 h 42"/>
                <a:gd name="T10" fmla="*/ 0 w 134"/>
                <a:gd name="T11" fmla="*/ 31 h 42"/>
                <a:gd name="T12" fmla="*/ 11 w 134"/>
                <a:gd name="T13" fmla="*/ 42 h 42"/>
                <a:gd name="T14" fmla="*/ 123 w 134"/>
                <a:gd name="T15" fmla="*/ 42 h 42"/>
                <a:gd name="T16" fmla="*/ 134 w 134"/>
                <a:gd name="T17" fmla="*/ 31 h 42"/>
                <a:gd name="T18" fmla="*/ 134 w 134"/>
                <a:gd name="T19" fmla="*/ 0 h 42"/>
                <a:gd name="T20" fmla="*/ 126 w 134"/>
                <a:gd name="T21" fmla="*/ 2 h 42"/>
                <a:gd name="T22" fmla="*/ 79 w 134"/>
                <a:gd name="T23" fmla="*/ 2 h 42"/>
                <a:gd name="T24" fmla="*/ 79 w 134"/>
                <a:gd name="T25" fmla="*/ 2 h 42"/>
                <a:gd name="T26" fmla="*/ 79 w 134"/>
                <a:gd name="T27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4" h="42">
                  <a:moveTo>
                    <a:pt x="79" y="2"/>
                  </a:moveTo>
                  <a:cubicBezTo>
                    <a:pt x="77" y="7"/>
                    <a:pt x="72" y="10"/>
                    <a:pt x="67" y="10"/>
                  </a:cubicBezTo>
                  <a:cubicBezTo>
                    <a:pt x="62" y="10"/>
                    <a:pt x="57" y="7"/>
                    <a:pt x="55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2"/>
                    <a:pt x="3" y="1"/>
                    <a:pt x="0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7"/>
                    <a:pt x="5" y="42"/>
                    <a:pt x="11" y="42"/>
                  </a:cubicBezTo>
                  <a:cubicBezTo>
                    <a:pt x="123" y="42"/>
                    <a:pt x="123" y="42"/>
                    <a:pt x="123" y="42"/>
                  </a:cubicBezTo>
                  <a:cubicBezTo>
                    <a:pt x="129" y="42"/>
                    <a:pt x="134" y="37"/>
                    <a:pt x="134" y="31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1" y="1"/>
                    <a:pt x="128" y="2"/>
                    <a:pt x="126" y="2"/>
                  </a:cubicBezTo>
                  <a:lnTo>
                    <a:pt x="79" y="2"/>
                  </a:lnTo>
                  <a:close/>
                  <a:moveTo>
                    <a:pt x="79" y="2"/>
                  </a:moveTo>
                  <a:cubicBezTo>
                    <a:pt x="79" y="2"/>
                    <a:pt x="79" y="2"/>
                    <a:pt x="79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45" name="Freeform 31"/>
            <p:cNvSpPr>
              <a:spLocks noEditPoints="1"/>
            </p:cNvSpPr>
            <p:nvPr/>
          </p:nvSpPr>
          <p:spPr bwMode="auto">
            <a:xfrm>
              <a:off x="1563256" y="1711324"/>
              <a:ext cx="344488" cy="161925"/>
            </a:xfrm>
            <a:custGeom>
              <a:avLst/>
              <a:gdLst>
                <a:gd name="T0" fmla="*/ 128 w 140"/>
                <a:gd name="T1" fmla="*/ 18 h 66"/>
                <a:gd name="T2" fmla="*/ 101 w 140"/>
                <a:gd name="T3" fmla="*/ 18 h 66"/>
                <a:gd name="T4" fmla="*/ 81 w 140"/>
                <a:gd name="T5" fmla="*/ 0 h 66"/>
                <a:gd name="T6" fmla="*/ 59 w 140"/>
                <a:gd name="T7" fmla="*/ 0 h 66"/>
                <a:gd name="T8" fmla="*/ 39 w 140"/>
                <a:gd name="T9" fmla="*/ 18 h 66"/>
                <a:gd name="T10" fmla="*/ 12 w 140"/>
                <a:gd name="T11" fmla="*/ 18 h 66"/>
                <a:gd name="T12" fmla="*/ 0 w 140"/>
                <a:gd name="T13" fmla="*/ 29 h 66"/>
                <a:gd name="T14" fmla="*/ 0 w 140"/>
                <a:gd name="T15" fmla="*/ 54 h 66"/>
                <a:gd name="T16" fmla="*/ 11 w 140"/>
                <a:gd name="T17" fmla="*/ 66 h 66"/>
                <a:gd name="T18" fmla="*/ 58 w 140"/>
                <a:gd name="T19" fmla="*/ 66 h 66"/>
                <a:gd name="T20" fmla="*/ 62 w 140"/>
                <a:gd name="T21" fmla="*/ 57 h 66"/>
                <a:gd name="T22" fmla="*/ 62 w 140"/>
                <a:gd name="T23" fmla="*/ 57 h 66"/>
                <a:gd name="T24" fmla="*/ 63 w 140"/>
                <a:gd name="T25" fmla="*/ 56 h 66"/>
                <a:gd name="T26" fmla="*/ 64 w 140"/>
                <a:gd name="T27" fmla="*/ 56 h 66"/>
                <a:gd name="T28" fmla="*/ 65 w 140"/>
                <a:gd name="T29" fmla="*/ 55 h 66"/>
                <a:gd name="T30" fmla="*/ 67 w 140"/>
                <a:gd name="T31" fmla="*/ 55 h 66"/>
                <a:gd name="T32" fmla="*/ 68 w 140"/>
                <a:gd name="T33" fmla="*/ 54 h 66"/>
                <a:gd name="T34" fmla="*/ 70 w 140"/>
                <a:gd name="T35" fmla="*/ 54 h 66"/>
                <a:gd name="T36" fmla="*/ 72 w 140"/>
                <a:gd name="T37" fmla="*/ 54 h 66"/>
                <a:gd name="T38" fmla="*/ 73 w 140"/>
                <a:gd name="T39" fmla="*/ 55 h 66"/>
                <a:gd name="T40" fmla="*/ 75 w 140"/>
                <a:gd name="T41" fmla="*/ 55 h 66"/>
                <a:gd name="T42" fmla="*/ 76 w 140"/>
                <a:gd name="T43" fmla="*/ 56 h 66"/>
                <a:gd name="T44" fmla="*/ 77 w 140"/>
                <a:gd name="T45" fmla="*/ 56 h 66"/>
                <a:gd name="T46" fmla="*/ 78 w 140"/>
                <a:gd name="T47" fmla="*/ 57 h 66"/>
                <a:gd name="T48" fmla="*/ 78 w 140"/>
                <a:gd name="T49" fmla="*/ 57 h 66"/>
                <a:gd name="T50" fmla="*/ 82 w 140"/>
                <a:gd name="T51" fmla="*/ 66 h 66"/>
                <a:gd name="T52" fmla="*/ 129 w 140"/>
                <a:gd name="T53" fmla="*/ 66 h 66"/>
                <a:gd name="T54" fmla="*/ 140 w 140"/>
                <a:gd name="T55" fmla="*/ 54 h 66"/>
                <a:gd name="T56" fmla="*/ 140 w 140"/>
                <a:gd name="T57" fmla="*/ 29 h 66"/>
                <a:gd name="T58" fmla="*/ 128 w 140"/>
                <a:gd name="T59" fmla="*/ 18 h 66"/>
                <a:gd name="T60" fmla="*/ 49 w 140"/>
                <a:gd name="T61" fmla="*/ 18 h 66"/>
                <a:gd name="T62" fmla="*/ 59 w 140"/>
                <a:gd name="T63" fmla="*/ 10 h 66"/>
                <a:gd name="T64" fmla="*/ 81 w 140"/>
                <a:gd name="T65" fmla="*/ 10 h 66"/>
                <a:gd name="T66" fmla="*/ 91 w 140"/>
                <a:gd name="T67" fmla="*/ 18 h 66"/>
                <a:gd name="T68" fmla="*/ 49 w 140"/>
                <a:gd name="T69" fmla="*/ 18 h 66"/>
                <a:gd name="T70" fmla="*/ 49 w 140"/>
                <a:gd name="T71" fmla="*/ 18 h 66"/>
                <a:gd name="T72" fmla="*/ 49 w 140"/>
                <a:gd name="T73" fmla="*/ 1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0" h="66">
                  <a:moveTo>
                    <a:pt x="128" y="18"/>
                  </a:moveTo>
                  <a:cubicBezTo>
                    <a:pt x="101" y="18"/>
                    <a:pt x="101" y="18"/>
                    <a:pt x="101" y="18"/>
                  </a:cubicBezTo>
                  <a:cubicBezTo>
                    <a:pt x="100" y="8"/>
                    <a:pt x="91" y="0"/>
                    <a:pt x="81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49" y="0"/>
                    <a:pt x="40" y="8"/>
                    <a:pt x="39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6" y="18"/>
                    <a:pt x="0" y="23"/>
                    <a:pt x="0" y="29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61"/>
                    <a:pt x="5" y="66"/>
                    <a:pt x="11" y="66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58" y="62"/>
                    <a:pt x="60" y="59"/>
                    <a:pt x="62" y="57"/>
                  </a:cubicBezTo>
                  <a:cubicBezTo>
                    <a:pt x="62" y="57"/>
                    <a:pt x="62" y="57"/>
                    <a:pt x="62" y="57"/>
                  </a:cubicBezTo>
                  <a:cubicBezTo>
                    <a:pt x="62" y="57"/>
                    <a:pt x="63" y="56"/>
                    <a:pt x="63" y="56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64" y="55"/>
                    <a:pt x="65" y="55"/>
                    <a:pt x="65" y="55"/>
                  </a:cubicBezTo>
                  <a:cubicBezTo>
                    <a:pt x="66" y="55"/>
                    <a:pt x="66" y="55"/>
                    <a:pt x="67" y="55"/>
                  </a:cubicBezTo>
                  <a:cubicBezTo>
                    <a:pt x="67" y="54"/>
                    <a:pt x="67" y="54"/>
                    <a:pt x="68" y="54"/>
                  </a:cubicBezTo>
                  <a:cubicBezTo>
                    <a:pt x="68" y="54"/>
                    <a:pt x="69" y="54"/>
                    <a:pt x="70" y="54"/>
                  </a:cubicBezTo>
                  <a:cubicBezTo>
                    <a:pt x="71" y="54"/>
                    <a:pt x="72" y="54"/>
                    <a:pt x="72" y="54"/>
                  </a:cubicBezTo>
                  <a:cubicBezTo>
                    <a:pt x="73" y="54"/>
                    <a:pt x="73" y="54"/>
                    <a:pt x="73" y="55"/>
                  </a:cubicBezTo>
                  <a:cubicBezTo>
                    <a:pt x="74" y="55"/>
                    <a:pt x="74" y="55"/>
                    <a:pt x="75" y="55"/>
                  </a:cubicBezTo>
                  <a:cubicBezTo>
                    <a:pt x="75" y="55"/>
                    <a:pt x="76" y="55"/>
                    <a:pt x="76" y="56"/>
                  </a:cubicBezTo>
                  <a:cubicBezTo>
                    <a:pt x="76" y="56"/>
                    <a:pt x="76" y="56"/>
                    <a:pt x="77" y="56"/>
                  </a:cubicBezTo>
                  <a:cubicBezTo>
                    <a:pt x="77" y="56"/>
                    <a:pt x="78" y="57"/>
                    <a:pt x="78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81" y="59"/>
                    <a:pt x="82" y="62"/>
                    <a:pt x="82" y="66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35" y="66"/>
                    <a:pt x="140" y="61"/>
                    <a:pt x="140" y="54"/>
                  </a:cubicBezTo>
                  <a:cubicBezTo>
                    <a:pt x="140" y="29"/>
                    <a:pt x="140" y="29"/>
                    <a:pt x="140" y="29"/>
                  </a:cubicBezTo>
                  <a:cubicBezTo>
                    <a:pt x="140" y="23"/>
                    <a:pt x="134" y="18"/>
                    <a:pt x="128" y="18"/>
                  </a:cubicBezTo>
                  <a:close/>
                  <a:moveTo>
                    <a:pt x="49" y="18"/>
                  </a:moveTo>
                  <a:cubicBezTo>
                    <a:pt x="51" y="14"/>
                    <a:pt x="55" y="10"/>
                    <a:pt x="59" y="10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85" y="10"/>
                    <a:pt x="89" y="14"/>
                    <a:pt x="91" y="18"/>
                  </a:cubicBezTo>
                  <a:lnTo>
                    <a:pt x="49" y="18"/>
                  </a:lnTo>
                  <a:close/>
                  <a:moveTo>
                    <a:pt x="49" y="18"/>
                  </a:moveTo>
                  <a:cubicBezTo>
                    <a:pt x="49" y="18"/>
                    <a:pt x="49" y="18"/>
                    <a:pt x="49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4569618" y="1991541"/>
            <a:ext cx="431135" cy="429554"/>
            <a:chOff x="6475413" y="631826"/>
            <a:chExt cx="1298575" cy="1293813"/>
          </a:xfrm>
          <a:solidFill>
            <a:schemeClr val="bg1"/>
          </a:solidFill>
        </p:grpSpPr>
        <p:sp>
          <p:nvSpPr>
            <p:cNvPr id="50" name="Freeform 273"/>
            <p:cNvSpPr>
              <a:spLocks noEditPoints="1"/>
            </p:cNvSpPr>
            <p:nvPr/>
          </p:nvSpPr>
          <p:spPr bwMode="auto">
            <a:xfrm>
              <a:off x="6888163" y="631826"/>
              <a:ext cx="476250" cy="1293813"/>
            </a:xfrm>
            <a:custGeom>
              <a:avLst/>
              <a:gdLst>
                <a:gd name="T0" fmla="*/ 63 w 127"/>
                <a:gd name="T1" fmla="*/ 0 h 345"/>
                <a:gd name="T2" fmla="*/ 0 w 127"/>
                <a:gd name="T3" fmla="*/ 173 h 345"/>
                <a:gd name="T4" fmla="*/ 63 w 127"/>
                <a:gd name="T5" fmla="*/ 345 h 345"/>
                <a:gd name="T6" fmla="*/ 127 w 127"/>
                <a:gd name="T7" fmla="*/ 173 h 345"/>
                <a:gd name="T8" fmla="*/ 63 w 127"/>
                <a:gd name="T9" fmla="*/ 0 h 345"/>
                <a:gd name="T10" fmla="*/ 63 w 127"/>
                <a:gd name="T11" fmla="*/ 317 h 345"/>
                <a:gd name="T12" fmla="*/ 10 w 127"/>
                <a:gd name="T13" fmla="*/ 173 h 345"/>
                <a:gd name="T14" fmla="*/ 63 w 127"/>
                <a:gd name="T15" fmla="*/ 28 h 345"/>
                <a:gd name="T16" fmla="*/ 117 w 127"/>
                <a:gd name="T17" fmla="*/ 173 h 345"/>
                <a:gd name="T18" fmla="*/ 63 w 127"/>
                <a:gd name="T19" fmla="*/ 317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7" h="345">
                  <a:moveTo>
                    <a:pt x="63" y="0"/>
                  </a:moveTo>
                  <a:cubicBezTo>
                    <a:pt x="28" y="0"/>
                    <a:pt x="0" y="77"/>
                    <a:pt x="0" y="173"/>
                  </a:cubicBezTo>
                  <a:cubicBezTo>
                    <a:pt x="0" y="268"/>
                    <a:pt x="28" y="345"/>
                    <a:pt x="63" y="345"/>
                  </a:cubicBezTo>
                  <a:cubicBezTo>
                    <a:pt x="98" y="345"/>
                    <a:pt x="127" y="268"/>
                    <a:pt x="127" y="173"/>
                  </a:cubicBezTo>
                  <a:cubicBezTo>
                    <a:pt x="127" y="77"/>
                    <a:pt x="98" y="0"/>
                    <a:pt x="63" y="0"/>
                  </a:cubicBezTo>
                  <a:close/>
                  <a:moveTo>
                    <a:pt x="63" y="317"/>
                  </a:moveTo>
                  <a:cubicBezTo>
                    <a:pt x="34" y="317"/>
                    <a:pt x="10" y="253"/>
                    <a:pt x="10" y="173"/>
                  </a:cubicBezTo>
                  <a:cubicBezTo>
                    <a:pt x="10" y="93"/>
                    <a:pt x="34" y="28"/>
                    <a:pt x="63" y="28"/>
                  </a:cubicBezTo>
                  <a:cubicBezTo>
                    <a:pt x="93" y="28"/>
                    <a:pt x="117" y="93"/>
                    <a:pt x="117" y="173"/>
                  </a:cubicBezTo>
                  <a:cubicBezTo>
                    <a:pt x="117" y="253"/>
                    <a:pt x="93" y="317"/>
                    <a:pt x="63" y="3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1" name="Freeform 274"/>
            <p:cNvSpPr>
              <a:spLocks noEditPoints="1"/>
            </p:cNvSpPr>
            <p:nvPr/>
          </p:nvSpPr>
          <p:spPr bwMode="auto">
            <a:xfrm>
              <a:off x="6475413" y="1041401"/>
              <a:ext cx="1298575" cy="476250"/>
            </a:xfrm>
            <a:custGeom>
              <a:avLst/>
              <a:gdLst>
                <a:gd name="T0" fmla="*/ 346 w 346"/>
                <a:gd name="T1" fmla="*/ 64 h 127"/>
                <a:gd name="T2" fmla="*/ 173 w 346"/>
                <a:gd name="T3" fmla="*/ 0 h 127"/>
                <a:gd name="T4" fmla="*/ 0 w 346"/>
                <a:gd name="T5" fmla="*/ 64 h 127"/>
                <a:gd name="T6" fmla="*/ 173 w 346"/>
                <a:gd name="T7" fmla="*/ 127 h 127"/>
                <a:gd name="T8" fmla="*/ 346 w 346"/>
                <a:gd name="T9" fmla="*/ 64 h 127"/>
                <a:gd name="T10" fmla="*/ 29 w 346"/>
                <a:gd name="T11" fmla="*/ 64 h 127"/>
                <a:gd name="T12" fmla="*/ 173 w 346"/>
                <a:gd name="T13" fmla="*/ 10 h 127"/>
                <a:gd name="T14" fmla="*/ 318 w 346"/>
                <a:gd name="T15" fmla="*/ 64 h 127"/>
                <a:gd name="T16" fmla="*/ 173 w 346"/>
                <a:gd name="T17" fmla="*/ 117 h 127"/>
                <a:gd name="T18" fmla="*/ 29 w 346"/>
                <a:gd name="T19" fmla="*/ 6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6" h="127">
                  <a:moveTo>
                    <a:pt x="346" y="64"/>
                  </a:moveTo>
                  <a:cubicBezTo>
                    <a:pt x="346" y="28"/>
                    <a:pt x="269" y="0"/>
                    <a:pt x="173" y="0"/>
                  </a:cubicBezTo>
                  <a:cubicBezTo>
                    <a:pt x="78" y="0"/>
                    <a:pt x="0" y="28"/>
                    <a:pt x="0" y="64"/>
                  </a:cubicBezTo>
                  <a:cubicBezTo>
                    <a:pt x="0" y="99"/>
                    <a:pt x="78" y="127"/>
                    <a:pt x="173" y="127"/>
                  </a:cubicBezTo>
                  <a:cubicBezTo>
                    <a:pt x="269" y="127"/>
                    <a:pt x="346" y="99"/>
                    <a:pt x="346" y="64"/>
                  </a:cubicBezTo>
                  <a:close/>
                  <a:moveTo>
                    <a:pt x="29" y="64"/>
                  </a:moveTo>
                  <a:cubicBezTo>
                    <a:pt x="29" y="34"/>
                    <a:pt x="93" y="10"/>
                    <a:pt x="173" y="10"/>
                  </a:cubicBezTo>
                  <a:cubicBezTo>
                    <a:pt x="253" y="10"/>
                    <a:pt x="318" y="34"/>
                    <a:pt x="318" y="64"/>
                  </a:cubicBezTo>
                  <a:cubicBezTo>
                    <a:pt x="318" y="93"/>
                    <a:pt x="253" y="117"/>
                    <a:pt x="173" y="117"/>
                  </a:cubicBezTo>
                  <a:cubicBezTo>
                    <a:pt x="93" y="117"/>
                    <a:pt x="29" y="93"/>
                    <a:pt x="29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2" name="Freeform 275"/>
            <p:cNvSpPr>
              <a:spLocks noEditPoints="1"/>
            </p:cNvSpPr>
            <p:nvPr/>
          </p:nvSpPr>
          <p:spPr bwMode="auto">
            <a:xfrm>
              <a:off x="6573838" y="730251"/>
              <a:ext cx="1101725" cy="1101725"/>
            </a:xfrm>
            <a:custGeom>
              <a:avLst/>
              <a:gdLst>
                <a:gd name="T0" fmla="*/ 269 w 294"/>
                <a:gd name="T1" fmla="*/ 24 h 294"/>
                <a:gd name="T2" fmla="*/ 102 w 294"/>
                <a:gd name="T3" fmla="*/ 102 h 294"/>
                <a:gd name="T4" fmla="*/ 25 w 294"/>
                <a:gd name="T5" fmla="*/ 269 h 294"/>
                <a:gd name="T6" fmla="*/ 192 w 294"/>
                <a:gd name="T7" fmla="*/ 192 h 294"/>
                <a:gd name="T8" fmla="*/ 269 w 294"/>
                <a:gd name="T9" fmla="*/ 24 h 294"/>
                <a:gd name="T10" fmla="*/ 45 w 294"/>
                <a:gd name="T11" fmla="*/ 249 h 294"/>
                <a:gd name="T12" fmla="*/ 110 w 294"/>
                <a:gd name="T13" fmla="*/ 109 h 294"/>
                <a:gd name="T14" fmla="*/ 250 w 294"/>
                <a:gd name="T15" fmla="*/ 44 h 294"/>
                <a:gd name="T16" fmla="*/ 185 w 294"/>
                <a:gd name="T17" fmla="*/ 184 h 294"/>
                <a:gd name="T18" fmla="*/ 45 w 294"/>
                <a:gd name="T19" fmla="*/ 249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4">
                  <a:moveTo>
                    <a:pt x="269" y="24"/>
                  </a:moveTo>
                  <a:cubicBezTo>
                    <a:pt x="245" y="0"/>
                    <a:pt x="170" y="34"/>
                    <a:pt x="102" y="102"/>
                  </a:cubicBezTo>
                  <a:cubicBezTo>
                    <a:pt x="35" y="169"/>
                    <a:pt x="0" y="244"/>
                    <a:pt x="25" y="269"/>
                  </a:cubicBezTo>
                  <a:cubicBezTo>
                    <a:pt x="50" y="294"/>
                    <a:pt x="125" y="259"/>
                    <a:pt x="192" y="192"/>
                  </a:cubicBezTo>
                  <a:cubicBezTo>
                    <a:pt x="260" y="124"/>
                    <a:pt x="294" y="49"/>
                    <a:pt x="269" y="24"/>
                  </a:cubicBezTo>
                  <a:close/>
                  <a:moveTo>
                    <a:pt x="45" y="249"/>
                  </a:moveTo>
                  <a:cubicBezTo>
                    <a:pt x="24" y="228"/>
                    <a:pt x="53" y="165"/>
                    <a:pt x="110" y="109"/>
                  </a:cubicBezTo>
                  <a:cubicBezTo>
                    <a:pt x="166" y="52"/>
                    <a:pt x="229" y="23"/>
                    <a:pt x="250" y="44"/>
                  </a:cubicBezTo>
                  <a:cubicBezTo>
                    <a:pt x="270" y="65"/>
                    <a:pt x="241" y="128"/>
                    <a:pt x="185" y="184"/>
                  </a:cubicBezTo>
                  <a:cubicBezTo>
                    <a:pt x="128" y="241"/>
                    <a:pt x="66" y="270"/>
                    <a:pt x="45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3" name="Freeform 276"/>
            <p:cNvSpPr>
              <a:spLocks noEditPoints="1"/>
            </p:cNvSpPr>
            <p:nvPr/>
          </p:nvSpPr>
          <p:spPr bwMode="auto">
            <a:xfrm>
              <a:off x="6573838" y="730251"/>
              <a:ext cx="1101725" cy="1101725"/>
            </a:xfrm>
            <a:custGeom>
              <a:avLst/>
              <a:gdLst>
                <a:gd name="T0" fmla="*/ 269 w 294"/>
                <a:gd name="T1" fmla="*/ 269 h 294"/>
                <a:gd name="T2" fmla="*/ 192 w 294"/>
                <a:gd name="T3" fmla="*/ 102 h 294"/>
                <a:gd name="T4" fmla="*/ 25 w 294"/>
                <a:gd name="T5" fmla="*/ 24 h 294"/>
                <a:gd name="T6" fmla="*/ 102 w 294"/>
                <a:gd name="T7" fmla="*/ 192 h 294"/>
                <a:gd name="T8" fmla="*/ 269 w 294"/>
                <a:gd name="T9" fmla="*/ 269 h 294"/>
                <a:gd name="T10" fmla="*/ 45 w 294"/>
                <a:gd name="T11" fmla="*/ 44 h 294"/>
                <a:gd name="T12" fmla="*/ 185 w 294"/>
                <a:gd name="T13" fmla="*/ 109 h 294"/>
                <a:gd name="T14" fmla="*/ 250 w 294"/>
                <a:gd name="T15" fmla="*/ 249 h 294"/>
                <a:gd name="T16" fmla="*/ 110 w 294"/>
                <a:gd name="T17" fmla="*/ 184 h 294"/>
                <a:gd name="T18" fmla="*/ 45 w 294"/>
                <a:gd name="T19" fmla="*/ 4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94">
                  <a:moveTo>
                    <a:pt x="269" y="269"/>
                  </a:moveTo>
                  <a:cubicBezTo>
                    <a:pt x="294" y="244"/>
                    <a:pt x="260" y="169"/>
                    <a:pt x="192" y="102"/>
                  </a:cubicBezTo>
                  <a:cubicBezTo>
                    <a:pt x="125" y="34"/>
                    <a:pt x="50" y="0"/>
                    <a:pt x="25" y="24"/>
                  </a:cubicBezTo>
                  <a:cubicBezTo>
                    <a:pt x="0" y="49"/>
                    <a:pt x="35" y="124"/>
                    <a:pt x="102" y="192"/>
                  </a:cubicBezTo>
                  <a:cubicBezTo>
                    <a:pt x="170" y="259"/>
                    <a:pt x="245" y="294"/>
                    <a:pt x="269" y="269"/>
                  </a:cubicBezTo>
                  <a:close/>
                  <a:moveTo>
                    <a:pt x="45" y="44"/>
                  </a:moveTo>
                  <a:cubicBezTo>
                    <a:pt x="66" y="23"/>
                    <a:pt x="128" y="52"/>
                    <a:pt x="185" y="109"/>
                  </a:cubicBezTo>
                  <a:cubicBezTo>
                    <a:pt x="241" y="165"/>
                    <a:pt x="270" y="228"/>
                    <a:pt x="250" y="249"/>
                  </a:cubicBezTo>
                  <a:cubicBezTo>
                    <a:pt x="229" y="270"/>
                    <a:pt x="166" y="241"/>
                    <a:pt x="110" y="184"/>
                  </a:cubicBezTo>
                  <a:cubicBezTo>
                    <a:pt x="53" y="128"/>
                    <a:pt x="24" y="65"/>
                    <a:pt x="45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54" name="Oval 277"/>
            <p:cNvSpPr>
              <a:spLocks noChangeArrowheads="1"/>
            </p:cNvSpPr>
            <p:nvPr/>
          </p:nvSpPr>
          <p:spPr bwMode="auto">
            <a:xfrm>
              <a:off x="7027863" y="1179513"/>
              <a:ext cx="198438" cy="1984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7461390" y="2004077"/>
            <a:ext cx="431119" cy="419519"/>
            <a:chOff x="4854143" y="1679574"/>
            <a:chExt cx="354013" cy="344487"/>
          </a:xfrm>
          <a:solidFill>
            <a:schemeClr val="bg1"/>
          </a:solidFill>
        </p:grpSpPr>
        <p:sp>
          <p:nvSpPr>
            <p:cNvPr id="57" name="Freeform 15"/>
            <p:cNvSpPr>
              <a:spLocks noEditPoints="1"/>
            </p:cNvSpPr>
            <p:nvPr/>
          </p:nvSpPr>
          <p:spPr bwMode="auto">
            <a:xfrm>
              <a:off x="4984318" y="1747837"/>
              <a:ext cx="26988" cy="49212"/>
            </a:xfrm>
            <a:custGeom>
              <a:avLst/>
              <a:gdLst>
                <a:gd name="T0" fmla="*/ 6 w 11"/>
                <a:gd name="T1" fmla="*/ 0 h 20"/>
                <a:gd name="T2" fmla="*/ 4 w 11"/>
                <a:gd name="T3" fmla="*/ 0 h 20"/>
                <a:gd name="T4" fmla="*/ 0 w 11"/>
                <a:gd name="T5" fmla="*/ 4 h 20"/>
                <a:gd name="T6" fmla="*/ 0 w 11"/>
                <a:gd name="T7" fmla="*/ 20 h 20"/>
                <a:gd name="T8" fmla="*/ 11 w 11"/>
                <a:gd name="T9" fmla="*/ 20 h 20"/>
                <a:gd name="T10" fmla="*/ 11 w 11"/>
                <a:gd name="T11" fmla="*/ 4 h 20"/>
                <a:gd name="T12" fmla="*/ 6 w 11"/>
                <a:gd name="T13" fmla="*/ 0 h 20"/>
                <a:gd name="T14" fmla="*/ 6 w 11"/>
                <a:gd name="T15" fmla="*/ 0 h 20"/>
                <a:gd name="T16" fmla="*/ 6 w 11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20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6" y="0"/>
                  </a:cubicBezTo>
                  <a:close/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8" name="Freeform 16"/>
            <p:cNvSpPr>
              <a:spLocks noEditPoints="1"/>
            </p:cNvSpPr>
            <p:nvPr/>
          </p:nvSpPr>
          <p:spPr bwMode="auto">
            <a:xfrm>
              <a:off x="5054168" y="1747837"/>
              <a:ext cx="23813" cy="49212"/>
            </a:xfrm>
            <a:custGeom>
              <a:avLst/>
              <a:gdLst>
                <a:gd name="T0" fmla="*/ 6 w 10"/>
                <a:gd name="T1" fmla="*/ 0 h 20"/>
                <a:gd name="T2" fmla="*/ 4 w 10"/>
                <a:gd name="T3" fmla="*/ 0 h 20"/>
                <a:gd name="T4" fmla="*/ 0 w 10"/>
                <a:gd name="T5" fmla="*/ 4 h 20"/>
                <a:gd name="T6" fmla="*/ 0 w 10"/>
                <a:gd name="T7" fmla="*/ 20 h 20"/>
                <a:gd name="T8" fmla="*/ 10 w 10"/>
                <a:gd name="T9" fmla="*/ 20 h 20"/>
                <a:gd name="T10" fmla="*/ 10 w 10"/>
                <a:gd name="T11" fmla="*/ 4 h 20"/>
                <a:gd name="T12" fmla="*/ 6 w 10"/>
                <a:gd name="T13" fmla="*/ 0 h 20"/>
                <a:gd name="T14" fmla="*/ 6 w 10"/>
                <a:gd name="T15" fmla="*/ 0 h 20"/>
                <a:gd name="T16" fmla="*/ 6 w 10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2"/>
                    <a:pt x="8" y="0"/>
                    <a:pt x="6" y="0"/>
                  </a:cubicBezTo>
                  <a:close/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9" name="Freeform 17"/>
            <p:cNvSpPr>
              <a:spLocks noEditPoints="1"/>
            </p:cNvSpPr>
            <p:nvPr/>
          </p:nvSpPr>
          <p:spPr bwMode="auto">
            <a:xfrm>
              <a:off x="4854143" y="1679574"/>
              <a:ext cx="354013" cy="344487"/>
            </a:xfrm>
            <a:custGeom>
              <a:avLst/>
              <a:gdLst>
                <a:gd name="T0" fmla="*/ 72 w 144"/>
                <a:gd name="T1" fmla="*/ 0 h 140"/>
                <a:gd name="T2" fmla="*/ 0 w 144"/>
                <a:gd name="T3" fmla="*/ 72 h 140"/>
                <a:gd name="T4" fmla="*/ 21 w 144"/>
                <a:gd name="T5" fmla="*/ 122 h 140"/>
                <a:gd name="T6" fmla="*/ 50 w 144"/>
                <a:gd name="T7" fmla="*/ 140 h 140"/>
                <a:gd name="T8" fmla="*/ 52 w 144"/>
                <a:gd name="T9" fmla="*/ 140 h 140"/>
                <a:gd name="T10" fmla="*/ 59 w 144"/>
                <a:gd name="T11" fmla="*/ 136 h 140"/>
                <a:gd name="T12" fmla="*/ 54 w 144"/>
                <a:gd name="T13" fmla="*/ 127 h 140"/>
                <a:gd name="T14" fmla="*/ 31 w 144"/>
                <a:gd name="T15" fmla="*/ 113 h 140"/>
                <a:gd name="T16" fmla="*/ 14 w 144"/>
                <a:gd name="T17" fmla="*/ 72 h 140"/>
                <a:gd name="T18" fmla="*/ 72 w 144"/>
                <a:gd name="T19" fmla="*/ 14 h 140"/>
                <a:gd name="T20" fmla="*/ 130 w 144"/>
                <a:gd name="T21" fmla="*/ 72 h 140"/>
                <a:gd name="T22" fmla="*/ 113 w 144"/>
                <a:gd name="T23" fmla="*/ 113 h 140"/>
                <a:gd name="T24" fmla="*/ 92 w 144"/>
                <a:gd name="T25" fmla="*/ 124 h 140"/>
                <a:gd name="T26" fmla="*/ 85 w 144"/>
                <a:gd name="T27" fmla="*/ 121 h 140"/>
                <a:gd name="T28" fmla="*/ 79 w 144"/>
                <a:gd name="T29" fmla="*/ 96 h 140"/>
                <a:gd name="T30" fmla="*/ 100 w 144"/>
                <a:gd name="T31" fmla="*/ 74 h 140"/>
                <a:gd name="T32" fmla="*/ 100 w 144"/>
                <a:gd name="T33" fmla="*/ 52 h 140"/>
                <a:gd name="T34" fmla="*/ 44 w 144"/>
                <a:gd name="T35" fmla="*/ 52 h 140"/>
                <a:gd name="T36" fmla="*/ 44 w 144"/>
                <a:gd name="T37" fmla="*/ 74 h 140"/>
                <a:gd name="T38" fmla="*/ 65 w 144"/>
                <a:gd name="T39" fmla="*/ 96 h 140"/>
                <a:gd name="T40" fmla="*/ 74 w 144"/>
                <a:gd name="T41" fmla="*/ 130 h 140"/>
                <a:gd name="T42" fmla="*/ 92 w 144"/>
                <a:gd name="T43" fmla="*/ 138 h 140"/>
                <a:gd name="T44" fmla="*/ 123 w 144"/>
                <a:gd name="T45" fmla="*/ 123 h 140"/>
                <a:gd name="T46" fmla="*/ 123 w 144"/>
                <a:gd name="T47" fmla="*/ 123 h 140"/>
                <a:gd name="T48" fmla="*/ 144 w 144"/>
                <a:gd name="T49" fmla="*/ 72 h 140"/>
                <a:gd name="T50" fmla="*/ 72 w 144"/>
                <a:gd name="T51" fmla="*/ 0 h 140"/>
                <a:gd name="T52" fmla="*/ 72 w 144"/>
                <a:gd name="T53" fmla="*/ 0 h 140"/>
                <a:gd name="T54" fmla="*/ 72 w 144"/>
                <a:gd name="T55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44" h="140">
                  <a:moveTo>
                    <a:pt x="72" y="0"/>
                  </a:moveTo>
                  <a:cubicBezTo>
                    <a:pt x="33" y="0"/>
                    <a:pt x="0" y="32"/>
                    <a:pt x="0" y="72"/>
                  </a:cubicBezTo>
                  <a:cubicBezTo>
                    <a:pt x="0" y="91"/>
                    <a:pt x="8" y="109"/>
                    <a:pt x="21" y="122"/>
                  </a:cubicBezTo>
                  <a:cubicBezTo>
                    <a:pt x="29" y="130"/>
                    <a:pt x="39" y="137"/>
                    <a:pt x="50" y="140"/>
                  </a:cubicBezTo>
                  <a:cubicBezTo>
                    <a:pt x="51" y="140"/>
                    <a:pt x="51" y="140"/>
                    <a:pt x="52" y="140"/>
                  </a:cubicBezTo>
                  <a:cubicBezTo>
                    <a:pt x="55" y="140"/>
                    <a:pt x="58" y="139"/>
                    <a:pt x="59" y="136"/>
                  </a:cubicBezTo>
                  <a:cubicBezTo>
                    <a:pt x="60" y="132"/>
                    <a:pt x="58" y="128"/>
                    <a:pt x="54" y="127"/>
                  </a:cubicBezTo>
                  <a:cubicBezTo>
                    <a:pt x="45" y="124"/>
                    <a:pt x="37" y="119"/>
                    <a:pt x="31" y="113"/>
                  </a:cubicBezTo>
                  <a:cubicBezTo>
                    <a:pt x="20" y="102"/>
                    <a:pt x="14" y="87"/>
                    <a:pt x="14" y="72"/>
                  </a:cubicBezTo>
                  <a:cubicBezTo>
                    <a:pt x="14" y="40"/>
                    <a:pt x="40" y="14"/>
                    <a:pt x="72" y="14"/>
                  </a:cubicBezTo>
                  <a:cubicBezTo>
                    <a:pt x="104" y="14"/>
                    <a:pt x="130" y="40"/>
                    <a:pt x="130" y="72"/>
                  </a:cubicBezTo>
                  <a:cubicBezTo>
                    <a:pt x="130" y="87"/>
                    <a:pt x="124" y="102"/>
                    <a:pt x="113" y="113"/>
                  </a:cubicBezTo>
                  <a:cubicBezTo>
                    <a:pt x="109" y="117"/>
                    <a:pt x="99" y="124"/>
                    <a:pt x="92" y="124"/>
                  </a:cubicBezTo>
                  <a:cubicBezTo>
                    <a:pt x="89" y="124"/>
                    <a:pt x="87" y="123"/>
                    <a:pt x="85" y="121"/>
                  </a:cubicBezTo>
                  <a:cubicBezTo>
                    <a:pt x="80" y="115"/>
                    <a:pt x="79" y="104"/>
                    <a:pt x="79" y="96"/>
                  </a:cubicBezTo>
                  <a:cubicBezTo>
                    <a:pt x="91" y="96"/>
                    <a:pt x="100" y="86"/>
                    <a:pt x="100" y="74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86"/>
                    <a:pt x="53" y="95"/>
                    <a:pt x="65" y="96"/>
                  </a:cubicBezTo>
                  <a:cubicBezTo>
                    <a:pt x="65" y="106"/>
                    <a:pt x="66" y="121"/>
                    <a:pt x="74" y="130"/>
                  </a:cubicBezTo>
                  <a:cubicBezTo>
                    <a:pt x="79" y="135"/>
                    <a:pt x="85" y="138"/>
                    <a:pt x="92" y="138"/>
                  </a:cubicBezTo>
                  <a:cubicBezTo>
                    <a:pt x="106" y="138"/>
                    <a:pt x="121" y="124"/>
                    <a:pt x="123" y="123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37" y="109"/>
                    <a:pt x="144" y="91"/>
                    <a:pt x="144" y="72"/>
                  </a:cubicBezTo>
                  <a:cubicBezTo>
                    <a:pt x="144" y="32"/>
                    <a:pt x="112" y="0"/>
                    <a:pt x="72" y="0"/>
                  </a:cubicBezTo>
                  <a:close/>
                  <a:moveTo>
                    <a:pt x="72" y="0"/>
                  </a:moveTo>
                  <a:cubicBezTo>
                    <a:pt x="72" y="0"/>
                    <a:pt x="72" y="0"/>
                    <a:pt x="7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504594" y="472228"/>
            <a:ext cx="1580757" cy="331470"/>
            <a:chOff x="672792" y="629637"/>
            <a:chExt cx="2107676" cy="441960"/>
          </a:xfrm>
        </p:grpSpPr>
        <p:sp>
          <p:nvSpPr>
            <p:cNvPr id="61" name="矩形 60"/>
            <p:cNvSpPr/>
            <p:nvPr/>
          </p:nvSpPr>
          <p:spPr>
            <a:xfrm>
              <a:off x="1009241" y="629637"/>
              <a:ext cx="1771227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项目进展情况</a:t>
              </a:r>
              <a:endParaRPr lang="zh-CN" altLang="en-US" sz="15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62" name="直角三角形 61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63" name="直角三角形 62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4875419" y="1778367"/>
            <a:ext cx="1539431" cy="1953893"/>
          </a:xfrm>
          <a:custGeom>
            <a:avLst/>
            <a:gdLst>
              <a:gd name="connsiteX0" fmla="*/ 265250 w 2052575"/>
              <a:gd name="connsiteY0" fmla="*/ 0 h 2605191"/>
              <a:gd name="connsiteX1" fmla="*/ 1953005 w 2052575"/>
              <a:gd name="connsiteY1" fmla="*/ 0 h 2605191"/>
              <a:gd name="connsiteX2" fmla="*/ 2052575 w 2052575"/>
              <a:gd name="connsiteY2" fmla="*/ 99570 h 2605191"/>
              <a:gd name="connsiteX3" fmla="*/ 2052575 w 2052575"/>
              <a:gd name="connsiteY3" fmla="*/ 2505621 h 2605191"/>
              <a:gd name="connsiteX4" fmla="*/ 1953005 w 2052575"/>
              <a:gd name="connsiteY4" fmla="*/ 2605191 h 2605191"/>
              <a:gd name="connsiteX5" fmla="*/ 99570 w 2052575"/>
              <a:gd name="connsiteY5" fmla="*/ 2605191 h 2605191"/>
              <a:gd name="connsiteX6" fmla="*/ 0 w 2052575"/>
              <a:gd name="connsiteY6" fmla="*/ 2505621 h 2605191"/>
              <a:gd name="connsiteX7" fmla="*/ 0 w 2052575"/>
              <a:gd name="connsiteY7" fmla="*/ 206057 h 2605191"/>
              <a:gd name="connsiteX8" fmla="*/ 49250 w 2052575"/>
              <a:gd name="connsiteY8" fmla="*/ 216000 h 2605191"/>
              <a:gd name="connsiteX9" fmla="*/ 265250 w 2052575"/>
              <a:gd name="connsiteY9" fmla="*/ 0 h 260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2575" h="2605191">
                <a:moveTo>
                  <a:pt x="265250" y="0"/>
                </a:moveTo>
                <a:lnTo>
                  <a:pt x="1953005" y="0"/>
                </a:lnTo>
                <a:cubicBezTo>
                  <a:pt x="2007996" y="0"/>
                  <a:pt x="2052575" y="44579"/>
                  <a:pt x="2052575" y="99570"/>
                </a:cubicBezTo>
                <a:lnTo>
                  <a:pt x="2052575" y="2505621"/>
                </a:lnTo>
                <a:cubicBezTo>
                  <a:pt x="2052575" y="2560612"/>
                  <a:pt x="2007996" y="2605191"/>
                  <a:pt x="1953005" y="2605191"/>
                </a:cubicBezTo>
                <a:lnTo>
                  <a:pt x="99570" y="2605191"/>
                </a:lnTo>
                <a:cubicBezTo>
                  <a:pt x="44579" y="2605191"/>
                  <a:pt x="0" y="2560612"/>
                  <a:pt x="0" y="2505621"/>
                </a:cubicBezTo>
                <a:lnTo>
                  <a:pt x="0" y="206057"/>
                </a:lnTo>
                <a:lnTo>
                  <a:pt x="49250" y="216000"/>
                </a:lnTo>
                <a:cubicBezTo>
                  <a:pt x="168544" y="216000"/>
                  <a:pt x="265250" y="119294"/>
                  <a:pt x="26525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>
                <a:ea typeface="方正粗谭黑简体" panose="02000000000000000000" pitchFamily="2" charset="-122"/>
              </a:rPr>
              <a:t>其他模块的代码编写</a:t>
            </a:r>
            <a:endParaRPr lang="zh-CN" altLang="en-US">
              <a:ea typeface="方正粗谭黑简体" panose="02000000000000000000" pitchFamily="2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730088" y="1585411"/>
            <a:ext cx="324000" cy="32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100" b="1" i="1"/>
              <a:t>3</a:t>
            </a:r>
            <a:endParaRPr lang="zh-CN" altLang="en-US" sz="2100" b="1" i="1"/>
          </a:p>
        </p:txBody>
      </p:sp>
      <p:sp>
        <p:nvSpPr>
          <p:cNvPr id="10" name="任意多边形 9"/>
          <p:cNvSpPr/>
          <p:nvPr/>
        </p:nvSpPr>
        <p:spPr>
          <a:xfrm>
            <a:off x="873541" y="1778367"/>
            <a:ext cx="1539431" cy="1953893"/>
          </a:xfrm>
          <a:custGeom>
            <a:avLst/>
            <a:gdLst>
              <a:gd name="connsiteX0" fmla="*/ 265250 w 2052575"/>
              <a:gd name="connsiteY0" fmla="*/ 0 h 2605191"/>
              <a:gd name="connsiteX1" fmla="*/ 1953005 w 2052575"/>
              <a:gd name="connsiteY1" fmla="*/ 0 h 2605191"/>
              <a:gd name="connsiteX2" fmla="*/ 2052575 w 2052575"/>
              <a:gd name="connsiteY2" fmla="*/ 99570 h 2605191"/>
              <a:gd name="connsiteX3" fmla="*/ 2052575 w 2052575"/>
              <a:gd name="connsiteY3" fmla="*/ 2505621 h 2605191"/>
              <a:gd name="connsiteX4" fmla="*/ 1953005 w 2052575"/>
              <a:gd name="connsiteY4" fmla="*/ 2605191 h 2605191"/>
              <a:gd name="connsiteX5" fmla="*/ 99570 w 2052575"/>
              <a:gd name="connsiteY5" fmla="*/ 2605191 h 2605191"/>
              <a:gd name="connsiteX6" fmla="*/ 0 w 2052575"/>
              <a:gd name="connsiteY6" fmla="*/ 2505621 h 2605191"/>
              <a:gd name="connsiteX7" fmla="*/ 0 w 2052575"/>
              <a:gd name="connsiteY7" fmla="*/ 206057 h 2605191"/>
              <a:gd name="connsiteX8" fmla="*/ 49250 w 2052575"/>
              <a:gd name="connsiteY8" fmla="*/ 216000 h 2605191"/>
              <a:gd name="connsiteX9" fmla="*/ 265250 w 2052575"/>
              <a:gd name="connsiteY9" fmla="*/ 0 h 260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2575" h="2605191">
                <a:moveTo>
                  <a:pt x="265250" y="0"/>
                </a:moveTo>
                <a:lnTo>
                  <a:pt x="1953005" y="0"/>
                </a:lnTo>
                <a:cubicBezTo>
                  <a:pt x="2007996" y="0"/>
                  <a:pt x="2052575" y="44579"/>
                  <a:pt x="2052575" y="99570"/>
                </a:cubicBezTo>
                <a:lnTo>
                  <a:pt x="2052575" y="2505621"/>
                </a:lnTo>
                <a:cubicBezTo>
                  <a:pt x="2052575" y="2560612"/>
                  <a:pt x="2007996" y="2605191"/>
                  <a:pt x="1953005" y="2605191"/>
                </a:cubicBezTo>
                <a:lnTo>
                  <a:pt x="99570" y="2605191"/>
                </a:lnTo>
                <a:cubicBezTo>
                  <a:pt x="44579" y="2605191"/>
                  <a:pt x="0" y="2560612"/>
                  <a:pt x="0" y="2505621"/>
                </a:cubicBezTo>
                <a:lnTo>
                  <a:pt x="0" y="206057"/>
                </a:lnTo>
                <a:lnTo>
                  <a:pt x="49250" y="216000"/>
                </a:lnTo>
                <a:cubicBezTo>
                  <a:pt x="168544" y="216000"/>
                  <a:pt x="265250" y="119294"/>
                  <a:pt x="26525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>
                <a:ea typeface="方正粗谭黑简体" panose="02000000000000000000" pitchFamily="2" charset="-122"/>
              </a:rPr>
              <a:t>页面设计</a:t>
            </a:r>
            <a:endParaRPr lang="zh-CN" altLang="en-US">
              <a:ea typeface="方正粗谭黑简体" panose="02000000000000000000" pitchFamily="2" charset="-122"/>
            </a:endParaRPr>
          </a:p>
          <a:p>
            <a:pPr algn="ctr"/>
            <a:r>
              <a:rPr lang="zh-CN" altLang="en-US">
                <a:ea typeface="方正粗谭黑简体" panose="02000000000000000000" pitchFamily="2" charset="-122"/>
              </a:rPr>
              <a:t>（完成了主要界面的日设计和交互设计，包括日记界面，画板界面，账目界面）</a:t>
            </a:r>
            <a:endParaRPr lang="zh-CN" altLang="en-US">
              <a:ea typeface="方正粗谭黑简体" panose="02000000000000000000" pitchFamily="2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728210" y="1585411"/>
            <a:ext cx="324000" cy="32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100" b="1" i="1"/>
              <a:t>1</a:t>
            </a:r>
            <a:endParaRPr lang="zh-CN" altLang="en-US" sz="2100" b="1" i="1"/>
          </a:p>
        </p:txBody>
      </p:sp>
      <p:sp>
        <p:nvSpPr>
          <p:cNvPr id="12" name="任意多边形 11"/>
          <p:cNvSpPr/>
          <p:nvPr/>
        </p:nvSpPr>
        <p:spPr>
          <a:xfrm>
            <a:off x="2874480" y="1778367"/>
            <a:ext cx="1539431" cy="1953893"/>
          </a:xfrm>
          <a:custGeom>
            <a:avLst/>
            <a:gdLst>
              <a:gd name="connsiteX0" fmla="*/ 265250 w 2052575"/>
              <a:gd name="connsiteY0" fmla="*/ 0 h 2605191"/>
              <a:gd name="connsiteX1" fmla="*/ 1953005 w 2052575"/>
              <a:gd name="connsiteY1" fmla="*/ 0 h 2605191"/>
              <a:gd name="connsiteX2" fmla="*/ 2052575 w 2052575"/>
              <a:gd name="connsiteY2" fmla="*/ 99570 h 2605191"/>
              <a:gd name="connsiteX3" fmla="*/ 2052575 w 2052575"/>
              <a:gd name="connsiteY3" fmla="*/ 2505621 h 2605191"/>
              <a:gd name="connsiteX4" fmla="*/ 1953005 w 2052575"/>
              <a:gd name="connsiteY4" fmla="*/ 2605191 h 2605191"/>
              <a:gd name="connsiteX5" fmla="*/ 99570 w 2052575"/>
              <a:gd name="connsiteY5" fmla="*/ 2605191 h 2605191"/>
              <a:gd name="connsiteX6" fmla="*/ 0 w 2052575"/>
              <a:gd name="connsiteY6" fmla="*/ 2505621 h 2605191"/>
              <a:gd name="connsiteX7" fmla="*/ 0 w 2052575"/>
              <a:gd name="connsiteY7" fmla="*/ 206057 h 2605191"/>
              <a:gd name="connsiteX8" fmla="*/ 49250 w 2052575"/>
              <a:gd name="connsiteY8" fmla="*/ 216000 h 2605191"/>
              <a:gd name="connsiteX9" fmla="*/ 265250 w 2052575"/>
              <a:gd name="connsiteY9" fmla="*/ 0 h 260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2575" h="2605191">
                <a:moveTo>
                  <a:pt x="265250" y="0"/>
                </a:moveTo>
                <a:lnTo>
                  <a:pt x="1953005" y="0"/>
                </a:lnTo>
                <a:cubicBezTo>
                  <a:pt x="2007996" y="0"/>
                  <a:pt x="2052575" y="44579"/>
                  <a:pt x="2052575" y="99570"/>
                </a:cubicBezTo>
                <a:lnTo>
                  <a:pt x="2052575" y="2505621"/>
                </a:lnTo>
                <a:cubicBezTo>
                  <a:pt x="2052575" y="2560612"/>
                  <a:pt x="2007996" y="2605191"/>
                  <a:pt x="1953005" y="2605191"/>
                </a:cubicBezTo>
                <a:lnTo>
                  <a:pt x="99570" y="2605191"/>
                </a:lnTo>
                <a:cubicBezTo>
                  <a:pt x="44579" y="2605191"/>
                  <a:pt x="0" y="2560612"/>
                  <a:pt x="0" y="2505621"/>
                </a:cubicBezTo>
                <a:lnTo>
                  <a:pt x="0" y="206057"/>
                </a:lnTo>
                <a:lnTo>
                  <a:pt x="49250" y="216000"/>
                </a:lnTo>
                <a:cubicBezTo>
                  <a:pt x="168544" y="216000"/>
                  <a:pt x="265250" y="119294"/>
                  <a:pt x="26525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>
                <a:ea typeface="方正粗谭黑简体" panose="02000000000000000000" pitchFamily="2" charset="-122"/>
              </a:rPr>
              <a:t>代码设计（完成了画图界面中画图的代码，颜色选择器）</a:t>
            </a:r>
            <a:endParaRPr lang="zh-CN" altLang="en-US">
              <a:ea typeface="方正粗谭黑简体" panose="02000000000000000000" pitchFamily="2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729149" y="1585411"/>
            <a:ext cx="324000" cy="32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100" b="1" i="1"/>
              <a:t>2</a:t>
            </a:r>
            <a:endParaRPr lang="zh-CN" altLang="en-US" sz="2100" b="1" i="1"/>
          </a:p>
        </p:txBody>
      </p:sp>
      <p:sp>
        <p:nvSpPr>
          <p:cNvPr id="14" name="任意多边形 13"/>
          <p:cNvSpPr/>
          <p:nvPr/>
        </p:nvSpPr>
        <p:spPr>
          <a:xfrm>
            <a:off x="6876359" y="1778367"/>
            <a:ext cx="1539431" cy="1953893"/>
          </a:xfrm>
          <a:custGeom>
            <a:avLst/>
            <a:gdLst>
              <a:gd name="connsiteX0" fmla="*/ 265250 w 2052575"/>
              <a:gd name="connsiteY0" fmla="*/ 0 h 2605191"/>
              <a:gd name="connsiteX1" fmla="*/ 1953005 w 2052575"/>
              <a:gd name="connsiteY1" fmla="*/ 0 h 2605191"/>
              <a:gd name="connsiteX2" fmla="*/ 2052575 w 2052575"/>
              <a:gd name="connsiteY2" fmla="*/ 99570 h 2605191"/>
              <a:gd name="connsiteX3" fmla="*/ 2052575 w 2052575"/>
              <a:gd name="connsiteY3" fmla="*/ 2505621 h 2605191"/>
              <a:gd name="connsiteX4" fmla="*/ 1953005 w 2052575"/>
              <a:gd name="connsiteY4" fmla="*/ 2605191 h 2605191"/>
              <a:gd name="connsiteX5" fmla="*/ 99570 w 2052575"/>
              <a:gd name="connsiteY5" fmla="*/ 2605191 h 2605191"/>
              <a:gd name="connsiteX6" fmla="*/ 0 w 2052575"/>
              <a:gd name="connsiteY6" fmla="*/ 2505621 h 2605191"/>
              <a:gd name="connsiteX7" fmla="*/ 0 w 2052575"/>
              <a:gd name="connsiteY7" fmla="*/ 206057 h 2605191"/>
              <a:gd name="connsiteX8" fmla="*/ 49250 w 2052575"/>
              <a:gd name="connsiteY8" fmla="*/ 216000 h 2605191"/>
              <a:gd name="connsiteX9" fmla="*/ 265250 w 2052575"/>
              <a:gd name="connsiteY9" fmla="*/ 0 h 260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2575" h="2605191">
                <a:moveTo>
                  <a:pt x="265250" y="0"/>
                </a:moveTo>
                <a:lnTo>
                  <a:pt x="1953005" y="0"/>
                </a:lnTo>
                <a:cubicBezTo>
                  <a:pt x="2007996" y="0"/>
                  <a:pt x="2052575" y="44579"/>
                  <a:pt x="2052575" y="99570"/>
                </a:cubicBezTo>
                <a:lnTo>
                  <a:pt x="2052575" y="2505621"/>
                </a:lnTo>
                <a:cubicBezTo>
                  <a:pt x="2052575" y="2560612"/>
                  <a:pt x="2007996" y="2605191"/>
                  <a:pt x="1953005" y="2605191"/>
                </a:cubicBezTo>
                <a:lnTo>
                  <a:pt x="99570" y="2605191"/>
                </a:lnTo>
                <a:cubicBezTo>
                  <a:pt x="44579" y="2605191"/>
                  <a:pt x="0" y="2560612"/>
                  <a:pt x="0" y="2505621"/>
                </a:cubicBezTo>
                <a:lnTo>
                  <a:pt x="0" y="206057"/>
                </a:lnTo>
                <a:lnTo>
                  <a:pt x="49250" y="216000"/>
                </a:lnTo>
                <a:cubicBezTo>
                  <a:pt x="168544" y="216000"/>
                  <a:pt x="265250" y="119294"/>
                  <a:pt x="26525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>
                <a:ea typeface="方正粗谭黑简体" panose="02000000000000000000" pitchFamily="2" charset="-122"/>
              </a:rPr>
              <a:t>测试</a:t>
            </a:r>
            <a:endParaRPr lang="zh-CN" altLang="en-US">
              <a:ea typeface="方正粗谭黑简体" panose="02000000000000000000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731028" y="1585411"/>
            <a:ext cx="324000" cy="32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100" b="1" i="1"/>
              <a:t>4</a:t>
            </a:r>
            <a:endParaRPr lang="zh-CN" altLang="en-US" sz="2100" b="1" i="1"/>
          </a:p>
        </p:txBody>
      </p:sp>
      <p:grpSp>
        <p:nvGrpSpPr>
          <p:cNvPr id="21" name="组合 20"/>
          <p:cNvGrpSpPr/>
          <p:nvPr/>
        </p:nvGrpSpPr>
        <p:grpSpPr>
          <a:xfrm>
            <a:off x="504594" y="472228"/>
            <a:ext cx="1210388" cy="331470"/>
            <a:chOff x="672792" y="629637"/>
            <a:chExt cx="1613851" cy="441960"/>
          </a:xfrm>
        </p:grpSpPr>
        <p:sp>
          <p:nvSpPr>
            <p:cNvPr id="22" name="矩形 21"/>
            <p:cNvSpPr/>
            <p:nvPr/>
          </p:nvSpPr>
          <p:spPr>
            <a:xfrm>
              <a:off x="940443" y="629637"/>
              <a:ext cx="1346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未来计划</a:t>
              </a:r>
              <a:r>
                <a:rPr lang="en-US" altLang="zh-CN" sz="1500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23" name="直角三角形 22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4" name="直角三角形 23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sp>
        <p:nvSpPr>
          <p:cNvPr id="2" name="任意多边形 1"/>
          <p:cNvSpPr/>
          <p:nvPr/>
        </p:nvSpPr>
        <p:spPr>
          <a:xfrm>
            <a:off x="979170" y="845820"/>
            <a:ext cx="3434715" cy="647700"/>
          </a:xfrm>
          <a:custGeom>
            <a:avLst/>
            <a:gdLst>
              <a:gd name="connsiteX0" fmla="*/ 265250 w 2052575"/>
              <a:gd name="connsiteY0" fmla="*/ 0 h 2605191"/>
              <a:gd name="connsiteX1" fmla="*/ 1953005 w 2052575"/>
              <a:gd name="connsiteY1" fmla="*/ 0 h 2605191"/>
              <a:gd name="connsiteX2" fmla="*/ 2052575 w 2052575"/>
              <a:gd name="connsiteY2" fmla="*/ 99570 h 2605191"/>
              <a:gd name="connsiteX3" fmla="*/ 2052575 w 2052575"/>
              <a:gd name="connsiteY3" fmla="*/ 2505621 h 2605191"/>
              <a:gd name="connsiteX4" fmla="*/ 1953005 w 2052575"/>
              <a:gd name="connsiteY4" fmla="*/ 2605191 h 2605191"/>
              <a:gd name="connsiteX5" fmla="*/ 99570 w 2052575"/>
              <a:gd name="connsiteY5" fmla="*/ 2605191 h 2605191"/>
              <a:gd name="connsiteX6" fmla="*/ 0 w 2052575"/>
              <a:gd name="connsiteY6" fmla="*/ 2505621 h 2605191"/>
              <a:gd name="connsiteX7" fmla="*/ 0 w 2052575"/>
              <a:gd name="connsiteY7" fmla="*/ 206057 h 2605191"/>
              <a:gd name="connsiteX8" fmla="*/ 49250 w 2052575"/>
              <a:gd name="connsiteY8" fmla="*/ 216000 h 2605191"/>
              <a:gd name="connsiteX9" fmla="*/ 265250 w 2052575"/>
              <a:gd name="connsiteY9" fmla="*/ 0 h 260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2575" h="2605191">
                <a:moveTo>
                  <a:pt x="265250" y="0"/>
                </a:moveTo>
                <a:lnTo>
                  <a:pt x="1953005" y="0"/>
                </a:lnTo>
                <a:cubicBezTo>
                  <a:pt x="2007996" y="0"/>
                  <a:pt x="2052575" y="44579"/>
                  <a:pt x="2052575" y="99570"/>
                </a:cubicBezTo>
                <a:lnTo>
                  <a:pt x="2052575" y="2505621"/>
                </a:lnTo>
                <a:cubicBezTo>
                  <a:pt x="2052575" y="2560612"/>
                  <a:pt x="2007996" y="2605191"/>
                  <a:pt x="1953005" y="2605191"/>
                </a:cubicBezTo>
                <a:lnTo>
                  <a:pt x="99570" y="2605191"/>
                </a:lnTo>
                <a:cubicBezTo>
                  <a:pt x="44579" y="2605191"/>
                  <a:pt x="0" y="2560612"/>
                  <a:pt x="0" y="2505621"/>
                </a:cubicBezTo>
                <a:lnTo>
                  <a:pt x="0" y="206057"/>
                </a:lnTo>
                <a:lnTo>
                  <a:pt x="49250" y="216000"/>
                </a:lnTo>
                <a:cubicBezTo>
                  <a:pt x="168544" y="216000"/>
                  <a:pt x="265250" y="119294"/>
                  <a:pt x="26525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p>
            <a:pPr algn="ctr"/>
            <a:r>
              <a:rPr lang="zh-CN" altLang="en-US" b="1">
                <a:solidFill>
                  <a:schemeClr val="accent6"/>
                </a:solidFill>
                <a:ea typeface="方正粗谭黑简体" panose="02000000000000000000" pitchFamily="2" charset="-122"/>
              </a:rPr>
              <a:t>已完成</a:t>
            </a:r>
            <a:endParaRPr lang="zh-CN" altLang="en-US" b="1">
              <a:solidFill>
                <a:schemeClr val="accent6"/>
              </a:solidFill>
              <a:ea typeface="方正粗谭黑简体" panose="02000000000000000000" pitchFamily="2" charset="-122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4606290" y="845820"/>
            <a:ext cx="3434715" cy="647700"/>
          </a:xfrm>
          <a:custGeom>
            <a:avLst/>
            <a:gdLst>
              <a:gd name="connsiteX0" fmla="*/ 265250 w 2052575"/>
              <a:gd name="connsiteY0" fmla="*/ 0 h 2605191"/>
              <a:gd name="connsiteX1" fmla="*/ 1953005 w 2052575"/>
              <a:gd name="connsiteY1" fmla="*/ 0 h 2605191"/>
              <a:gd name="connsiteX2" fmla="*/ 2052575 w 2052575"/>
              <a:gd name="connsiteY2" fmla="*/ 99570 h 2605191"/>
              <a:gd name="connsiteX3" fmla="*/ 2052575 w 2052575"/>
              <a:gd name="connsiteY3" fmla="*/ 2505621 h 2605191"/>
              <a:gd name="connsiteX4" fmla="*/ 1953005 w 2052575"/>
              <a:gd name="connsiteY4" fmla="*/ 2605191 h 2605191"/>
              <a:gd name="connsiteX5" fmla="*/ 99570 w 2052575"/>
              <a:gd name="connsiteY5" fmla="*/ 2605191 h 2605191"/>
              <a:gd name="connsiteX6" fmla="*/ 0 w 2052575"/>
              <a:gd name="connsiteY6" fmla="*/ 2505621 h 2605191"/>
              <a:gd name="connsiteX7" fmla="*/ 0 w 2052575"/>
              <a:gd name="connsiteY7" fmla="*/ 206057 h 2605191"/>
              <a:gd name="connsiteX8" fmla="*/ 49250 w 2052575"/>
              <a:gd name="connsiteY8" fmla="*/ 216000 h 2605191"/>
              <a:gd name="connsiteX9" fmla="*/ 265250 w 2052575"/>
              <a:gd name="connsiteY9" fmla="*/ 0 h 260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2575" h="2605191">
                <a:moveTo>
                  <a:pt x="265250" y="0"/>
                </a:moveTo>
                <a:lnTo>
                  <a:pt x="1953005" y="0"/>
                </a:lnTo>
                <a:cubicBezTo>
                  <a:pt x="2007996" y="0"/>
                  <a:pt x="2052575" y="44579"/>
                  <a:pt x="2052575" y="99570"/>
                </a:cubicBezTo>
                <a:lnTo>
                  <a:pt x="2052575" y="2505621"/>
                </a:lnTo>
                <a:cubicBezTo>
                  <a:pt x="2052575" y="2560612"/>
                  <a:pt x="2007996" y="2605191"/>
                  <a:pt x="1953005" y="2605191"/>
                </a:cubicBezTo>
                <a:lnTo>
                  <a:pt x="99570" y="2605191"/>
                </a:lnTo>
                <a:cubicBezTo>
                  <a:pt x="44579" y="2605191"/>
                  <a:pt x="0" y="2560612"/>
                  <a:pt x="0" y="2505621"/>
                </a:cubicBezTo>
                <a:lnTo>
                  <a:pt x="0" y="206057"/>
                </a:lnTo>
                <a:lnTo>
                  <a:pt x="49250" y="216000"/>
                </a:lnTo>
                <a:cubicBezTo>
                  <a:pt x="168544" y="216000"/>
                  <a:pt x="265250" y="119294"/>
                  <a:pt x="26525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p>
            <a:pPr algn="ctr"/>
            <a:r>
              <a:rPr lang="zh-CN" altLang="en-US" b="1">
                <a:ea typeface="方正粗谭黑简体" panose="02000000000000000000" pitchFamily="2" charset="-122"/>
              </a:rPr>
              <a:t>待完成</a:t>
            </a:r>
            <a:endParaRPr lang="zh-CN" altLang="en-US" b="1">
              <a:ea typeface="方正粗谭黑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7571899" y="1378268"/>
            <a:ext cx="560546" cy="548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000" b="1" smtClean="0">
                <a:solidFill>
                  <a:schemeClr val="accent4"/>
                </a:solidFill>
              </a:rPr>
              <a:t>远</a:t>
            </a:r>
            <a:r>
              <a:rPr lang="en-US" altLang="zh-CN" sz="1200" b="1" smtClean="0">
                <a:solidFill>
                  <a:schemeClr val="accent4"/>
                </a:solidFill>
              </a:rPr>
              <a:t> </a:t>
            </a:r>
            <a:endParaRPr lang="zh-CN" altLang="en-US" sz="1200" b="1">
              <a:solidFill>
                <a:schemeClr val="accent4"/>
              </a:solidFill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504594" y="453654"/>
            <a:ext cx="1821419" cy="331470"/>
            <a:chOff x="672792" y="604872"/>
            <a:chExt cx="2428558" cy="441960"/>
          </a:xfrm>
        </p:grpSpPr>
        <p:sp>
          <p:nvSpPr>
            <p:cNvPr id="23" name="矩形 22"/>
            <p:cNvSpPr/>
            <p:nvPr/>
          </p:nvSpPr>
          <p:spPr>
            <a:xfrm>
              <a:off x="1755150" y="604872"/>
              <a:ext cx="1346200" cy="4419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未来计划</a:t>
              </a:r>
              <a:r>
                <a:rPr lang="en-US" altLang="zh-CN" sz="1500" b="1" dirty="0">
                  <a:solidFill>
                    <a:schemeClr val="bg1"/>
                  </a:solidFill>
                  <a:latin typeface="Meiryo UI" panose="020B0604030504040204" pitchFamily="34" charset="-128"/>
                  <a:ea typeface="Meiryo UI" panose="020B0604030504040204" pitchFamily="34" charset="-128"/>
                  <a:cs typeface="Meiryo UI" panose="020B0604030504040204" pitchFamily="34" charset="-128"/>
                </a:rPr>
                <a:t> </a:t>
              </a:r>
              <a:endParaRPr lang="zh-CN" altLang="en-US" sz="1500" b="1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endParaRPr>
            </a:p>
          </p:txBody>
        </p:sp>
        <p:sp>
          <p:nvSpPr>
            <p:cNvPr id="24" name="直角三角形 23"/>
            <p:cNvSpPr/>
            <p:nvPr/>
          </p:nvSpPr>
          <p:spPr>
            <a:xfrm rot="4705673">
              <a:off x="672792" y="723269"/>
              <a:ext cx="224870" cy="22487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5" name="直角三角形 24"/>
            <p:cNvSpPr/>
            <p:nvPr/>
          </p:nvSpPr>
          <p:spPr>
            <a:xfrm rot="11041849">
              <a:off x="693981" y="678230"/>
              <a:ext cx="182492" cy="18249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rcRect l="14136" t="28180" r="16694" b="35732"/>
          <a:stretch>
            <a:fillRect/>
          </a:stretch>
        </p:blipFill>
        <p:spPr>
          <a:xfrm>
            <a:off x="1129665" y="1684655"/>
            <a:ext cx="7324725" cy="21488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23791" t="17510" r="22522" b="14854"/>
          <a:stretch>
            <a:fillRect/>
          </a:stretch>
        </p:blipFill>
        <p:spPr>
          <a:xfrm>
            <a:off x="1562100" y="304165"/>
            <a:ext cx="6402070" cy="453517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54330" y="440055"/>
            <a:ext cx="112141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分析类图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 hidden="1"/>
          <p:cNvSpPr/>
          <p:nvPr/>
        </p:nvSpPr>
        <p:spPr>
          <a:xfrm>
            <a:off x="0" y="1415845"/>
            <a:ext cx="9144000" cy="5143500"/>
          </a:xfrm>
          <a:prstGeom prst="roundRect">
            <a:avLst>
              <a:gd name="adj" fmla="val 3438"/>
            </a:avLst>
          </a:prstGeom>
          <a:solidFill>
            <a:srgbClr val="05063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5" name="矩形 14"/>
          <p:cNvSpPr/>
          <p:nvPr/>
        </p:nvSpPr>
        <p:spPr>
          <a:xfrm>
            <a:off x="399098" y="2111693"/>
            <a:ext cx="1637348" cy="91440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数据分析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r>
              <a:rPr lang="en-US" altLang="zh-CN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E-R</a:t>
            </a:r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图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78688" y="472228"/>
            <a:ext cx="1516380" cy="3314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系统分析和建模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17" name="直角三角形 16"/>
          <p:cNvSpPr/>
          <p:nvPr/>
        </p:nvSpPr>
        <p:spPr>
          <a:xfrm rot="4705673">
            <a:off x="504594" y="542452"/>
            <a:ext cx="168653" cy="16865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18" name="直角三角形 17"/>
          <p:cNvSpPr/>
          <p:nvPr/>
        </p:nvSpPr>
        <p:spPr>
          <a:xfrm rot="11041849">
            <a:off x="520486" y="508673"/>
            <a:ext cx="136869" cy="136869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2" name="图片 1" descr="FSF4O]4$XXMJ$8I%]PX[]D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71261" y="781050"/>
            <a:ext cx="6198394" cy="39009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 hidden="1"/>
          <p:cNvSpPr/>
          <p:nvPr/>
        </p:nvSpPr>
        <p:spPr>
          <a:xfrm>
            <a:off x="0" y="1415845"/>
            <a:ext cx="9144000" cy="5143500"/>
          </a:xfrm>
          <a:prstGeom prst="roundRect">
            <a:avLst>
              <a:gd name="adj" fmla="val 3438"/>
            </a:avLst>
          </a:prstGeom>
          <a:solidFill>
            <a:srgbClr val="05063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5" name="矩形 14"/>
          <p:cNvSpPr/>
          <p:nvPr/>
        </p:nvSpPr>
        <p:spPr>
          <a:xfrm>
            <a:off x="399098" y="2111693"/>
            <a:ext cx="1637348" cy="91440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数据分析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数据字典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78688" y="472228"/>
            <a:ext cx="1516380" cy="3314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系统分析和建模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17" name="直角三角形 16"/>
          <p:cNvSpPr/>
          <p:nvPr/>
        </p:nvSpPr>
        <p:spPr>
          <a:xfrm rot="4705673">
            <a:off x="504594" y="542452"/>
            <a:ext cx="168653" cy="16865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18" name="直角三角形 17"/>
          <p:cNvSpPr/>
          <p:nvPr/>
        </p:nvSpPr>
        <p:spPr>
          <a:xfrm rot="11041849">
            <a:off x="520486" y="508673"/>
            <a:ext cx="136869" cy="136869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2667000" y="-2377440"/>
            <a:ext cx="3810000" cy="2514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en-US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）用户名定义</a:t>
            </a:r>
            <a:endParaRPr lang="zh-CN" altLang="en-US" sz="135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25924" t="42886" r="28794" b="39934"/>
          <a:stretch>
            <a:fillRect/>
          </a:stretch>
        </p:blipFill>
        <p:spPr>
          <a:xfrm>
            <a:off x="2588895" y="1019810"/>
            <a:ext cx="5890895" cy="12566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26573" t="24924" r="28228" b="46063"/>
          <a:stretch>
            <a:fillRect/>
          </a:stretch>
        </p:blipFill>
        <p:spPr>
          <a:xfrm>
            <a:off x="2599690" y="2600960"/>
            <a:ext cx="5880100" cy="2122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 hidden="1"/>
          <p:cNvSpPr/>
          <p:nvPr/>
        </p:nvSpPr>
        <p:spPr>
          <a:xfrm>
            <a:off x="0" y="1415845"/>
            <a:ext cx="9144000" cy="5143500"/>
          </a:xfrm>
          <a:prstGeom prst="roundRect">
            <a:avLst>
              <a:gd name="adj" fmla="val 3438"/>
            </a:avLst>
          </a:prstGeom>
          <a:solidFill>
            <a:srgbClr val="05063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5" name="矩形 14"/>
          <p:cNvSpPr/>
          <p:nvPr/>
        </p:nvSpPr>
        <p:spPr>
          <a:xfrm>
            <a:off x="399098" y="2111693"/>
            <a:ext cx="1637348" cy="91440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数据分析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数据字典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88188" y="460163"/>
            <a:ext cx="1516380" cy="3314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系统分析和建模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17" name="直角三角形 16"/>
          <p:cNvSpPr/>
          <p:nvPr/>
        </p:nvSpPr>
        <p:spPr>
          <a:xfrm rot="4705673">
            <a:off x="504594" y="542452"/>
            <a:ext cx="168653" cy="16865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18" name="直角三角形 17"/>
          <p:cNvSpPr/>
          <p:nvPr/>
        </p:nvSpPr>
        <p:spPr>
          <a:xfrm rot="11041849">
            <a:off x="520486" y="508673"/>
            <a:ext cx="136869" cy="136869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2667000" y="-2377440"/>
            <a:ext cx="3810000" cy="2514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algn="l"/>
            <a:r>
              <a:rPr lang="zh-CN" altLang="en-US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en-US" sz="1050" b="0" u="none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）用户名定义</a:t>
            </a:r>
            <a:endParaRPr lang="zh-CN" altLang="en-US" sz="135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26309" t="16738" r="27588" b="32130"/>
          <a:stretch>
            <a:fillRect/>
          </a:stretch>
        </p:blipFill>
        <p:spPr>
          <a:xfrm>
            <a:off x="2770505" y="927735"/>
            <a:ext cx="5997575" cy="3740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 hidden="1"/>
          <p:cNvSpPr/>
          <p:nvPr/>
        </p:nvSpPr>
        <p:spPr>
          <a:xfrm>
            <a:off x="0" y="1415845"/>
            <a:ext cx="9144000" cy="5143500"/>
          </a:xfrm>
          <a:prstGeom prst="roundRect">
            <a:avLst>
              <a:gd name="adj" fmla="val 3438"/>
            </a:avLst>
          </a:prstGeom>
          <a:solidFill>
            <a:srgbClr val="05063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5" name="矩形 14"/>
          <p:cNvSpPr/>
          <p:nvPr/>
        </p:nvSpPr>
        <p:spPr>
          <a:xfrm>
            <a:off x="319088" y="1905476"/>
            <a:ext cx="1869758" cy="13258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行为分析：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用例图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86308" y="472228"/>
            <a:ext cx="944880" cy="3314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功能分析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17" name="直角三角形 16"/>
          <p:cNvSpPr/>
          <p:nvPr/>
        </p:nvSpPr>
        <p:spPr>
          <a:xfrm rot="4705673">
            <a:off x="504594" y="542452"/>
            <a:ext cx="168653" cy="16865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18" name="直角三角形 17"/>
          <p:cNvSpPr/>
          <p:nvPr/>
        </p:nvSpPr>
        <p:spPr>
          <a:xfrm rot="11041849">
            <a:off x="520486" y="508673"/>
            <a:ext cx="136869" cy="136869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88845" y="527209"/>
            <a:ext cx="6547009" cy="4116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 hidden="1"/>
          <p:cNvSpPr/>
          <p:nvPr/>
        </p:nvSpPr>
        <p:spPr>
          <a:xfrm>
            <a:off x="0" y="1415845"/>
            <a:ext cx="9144000" cy="5143500"/>
          </a:xfrm>
          <a:prstGeom prst="roundRect">
            <a:avLst>
              <a:gd name="adj" fmla="val 3438"/>
            </a:avLst>
          </a:prstGeom>
          <a:solidFill>
            <a:srgbClr val="050632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5" name="矩形 14"/>
          <p:cNvSpPr/>
          <p:nvPr/>
        </p:nvSpPr>
        <p:spPr>
          <a:xfrm>
            <a:off x="319088" y="1905476"/>
            <a:ext cx="1869758" cy="132588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行为分析：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r>
              <a:rPr lang="zh-CN" altLang="en-US" sz="2700" b="1" dirty="0">
                <a:solidFill>
                  <a:schemeClr val="accent4"/>
                </a:solidFill>
                <a:effectLst/>
                <a:latin typeface="Segoe UI Semilight" panose="020B0402040204020203" pitchFamily="34" charset="0"/>
                <a:cs typeface="Segoe UI Semilight" panose="020B0402040204020203" pitchFamily="34" charset="0"/>
              </a:rPr>
              <a:t>序列图</a:t>
            </a:r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pPr algn="just"/>
            <a:endParaRPr lang="zh-CN" altLang="en-US" sz="2700" b="1" dirty="0">
              <a:solidFill>
                <a:schemeClr val="accent4"/>
              </a:solidFill>
              <a:effectLst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86308" y="472228"/>
            <a:ext cx="944880" cy="3314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功能分析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17" name="直角三角形 16"/>
          <p:cNvSpPr/>
          <p:nvPr/>
        </p:nvSpPr>
        <p:spPr>
          <a:xfrm rot="4705673">
            <a:off x="504594" y="542452"/>
            <a:ext cx="168653" cy="16865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18" name="直角三角形 17"/>
          <p:cNvSpPr/>
          <p:nvPr/>
        </p:nvSpPr>
        <p:spPr>
          <a:xfrm rot="11041849">
            <a:off x="520486" y="508673"/>
            <a:ext cx="136869" cy="136869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pic>
        <p:nvPicPr>
          <p:cNvPr id="2" name="图片 1" descr="_TPFZC1QH$LRZPGSG9%WJ`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26005" y="541973"/>
            <a:ext cx="5218748" cy="405907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66732" y="3237335"/>
            <a:ext cx="1325880" cy="331470"/>
          </a:xfrm>
          <a:prstGeom prst="rect">
            <a:avLst/>
          </a:prstGeom>
        </p:spPr>
        <p:txBody>
          <a:bodyPr wrap="none">
            <a:spAutoFit/>
          </a:bodyPr>
          <a:p>
            <a:pPr algn="ctr"/>
            <a:r>
              <a:rPr lang="zh-CN" altLang="en-US" sz="150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新建日记成功</a:t>
            </a:r>
            <a:endParaRPr lang="zh-CN" altLang="en-US" sz="150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2021</Words>
  <Application>WPS 演示</Application>
  <PresentationFormat>全屏显示(16:9)</PresentationFormat>
  <Paragraphs>409</Paragraphs>
  <Slides>36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5</vt:i4>
      </vt:variant>
      <vt:variant>
        <vt:lpstr>幻灯片标题</vt:lpstr>
      </vt:variant>
      <vt:variant>
        <vt:i4>36</vt:i4>
      </vt:variant>
    </vt:vector>
  </HeadingPairs>
  <TitlesOfParts>
    <vt:vector size="54" baseType="lpstr">
      <vt:lpstr>Arial</vt:lpstr>
      <vt:lpstr>宋体</vt:lpstr>
      <vt:lpstr>Wingdings</vt:lpstr>
      <vt:lpstr>华文楷体</vt:lpstr>
      <vt:lpstr>时尚中黑简体</vt:lpstr>
      <vt:lpstr>微软雅黑</vt:lpstr>
      <vt:lpstr>Calibri</vt:lpstr>
      <vt:lpstr>张海山锐谐体2.0-授权联系：Samtype@QQ.com</vt:lpstr>
      <vt:lpstr>Segoe UI Semilight</vt:lpstr>
      <vt:lpstr>Meiryo UI</vt:lpstr>
      <vt:lpstr>MElle HK Light</vt:lpstr>
      <vt:lpstr>方正粗谭黑简体</vt:lpstr>
      <vt:lpstr>Office 主题</vt:lpstr>
      <vt:lpstr>Word.Document.8</vt:lpstr>
      <vt:lpstr>Word.Document.8</vt:lpstr>
      <vt:lpstr>Word.Document.8</vt:lpstr>
      <vt:lpstr>Word.Document.8</vt:lpstr>
      <vt:lpstr>Word.Document.8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bestdenice</dc:creator>
  <cp:lastModifiedBy>lenovo</cp:lastModifiedBy>
  <cp:revision>68</cp:revision>
  <dcterms:created xsi:type="dcterms:W3CDTF">2014-04-10T12:48:00Z</dcterms:created>
  <dcterms:modified xsi:type="dcterms:W3CDTF">2017-04-26T06:36:55Z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2052-10.1.0.6393</vt:lpwstr>
  </property>
</Properties>
</file>

<file path=docProps/thumbnail.jpeg>
</file>